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07" r:id="rId3"/>
    <p:sldId id="315" r:id="rId4"/>
    <p:sldId id="317" r:id="rId5"/>
    <p:sldId id="308" r:id="rId6"/>
    <p:sldId id="309" r:id="rId7"/>
    <p:sldId id="318" r:id="rId8"/>
    <p:sldId id="319" r:id="rId9"/>
    <p:sldId id="320" r:id="rId10"/>
    <p:sldId id="322" r:id="rId11"/>
    <p:sldId id="323" r:id="rId12"/>
    <p:sldId id="324" r:id="rId13"/>
    <p:sldId id="310" r:id="rId14"/>
    <p:sldId id="311" r:id="rId15"/>
    <p:sldId id="312" r:id="rId16"/>
    <p:sldId id="325" r:id="rId17"/>
    <p:sldId id="313" r:id="rId18"/>
    <p:sldId id="326" r:id="rId19"/>
    <p:sldId id="331" r:id="rId20"/>
    <p:sldId id="332" r:id="rId21"/>
    <p:sldId id="333" r:id="rId22"/>
    <p:sldId id="334" r:id="rId23"/>
    <p:sldId id="337" r:id="rId24"/>
    <p:sldId id="335" r:id="rId25"/>
    <p:sldId id="336" r:id="rId26"/>
    <p:sldId id="327" r:id="rId27"/>
    <p:sldId id="339" r:id="rId28"/>
    <p:sldId id="340" r:id="rId29"/>
    <p:sldId id="328" r:id="rId30"/>
    <p:sldId id="341" r:id="rId31"/>
    <p:sldId id="342" r:id="rId32"/>
    <p:sldId id="329" r:id="rId33"/>
    <p:sldId id="344" r:id="rId34"/>
    <p:sldId id="343" r:id="rId35"/>
    <p:sldId id="345" r:id="rId36"/>
    <p:sldId id="346" r:id="rId37"/>
    <p:sldId id="293" r:id="rId38"/>
    <p:sldId id="314" r:id="rId39"/>
    <p:sldId id="306" r:id="rId40"/>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85" autoAdjust="0"/>
    <p:restoredTop sz="79540" autoAdjust="0"/>
  </p:normalViewPr>
  <p:slideViewPr>
    <p:cSldViewPr snapToGrid="0">
      <p:cViewPr varScale="1">
        <p:scale>
          <a:sx n="90" d="100"/>
          <a:sy n="90" d="100"/>
        </p:scale>
        <p:origin x="594" y="90"/>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8/05/2024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08/05/2024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08/05/2024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08/05/2024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2003.06792v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pdf/2003.06792v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rive.google.com/file/d/1tsm4b1q59ZaMnZ3RnG0ZlFtsY08yz4Ng/view?usp=shari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forms.gle/ExfRxyVqT8hPA1jx9"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watch?v=BdJT3u71EDo" TargetMode="External"/><Relationship Id="rId13" Type="http://schemas.openxmlformats.org/officeDocument/2006/relationships/hyperlink" Target="https://rishit-dagli.github.io/MIRNet-TFJS/" TargetMode="External"/><Relationship Id="rId3" Type="http://schemas.openxmlformats.org/officeDocument/2006/relationships/hyperlink" Target="https://github.com/bhattbhavesh91/low-light-image-enhancement-tutorial" TargetMode="External"/><Relationship Id="rId7" Type="http://schemas.openxmlformats.org/officeDocument/2006/relationships/hyperlink" Target="https://www.youtube.com/watch?v=BMza5yrwZ9s" TargetMode="External"/><Relationship Id="rId12" Type="http://schemas.openxmlformats.org/officeDocument/2006/relationships/hyperlink" Target="https://link.springer.com/chapter/10.1007/978-3-030-67070-2_24" TargetMode="External"/><Relationship Id="rId2" Type="http://schemas.openxmlformats.org/officeDocument/2006/relationships/hyperlink" Target="https://github.com/sayakpaul/MIRNet-TFLite-TRT" TargetMode="External"/><Relationship Id="rId1" Type="http://schemas.openxmlformats.org/officeDocument/2006/relationships/slideLayout" Target="../slideLayouts/slideLayout2.xml"/><Relationship Id="rId6" Type="http://schemas.openxmlformats.org/officeDocument/2006/relationships/hyperlink" Target="https://arxiv.org/pdf/2003.06792v2" TargetMode="External"/><Relationship Id="rId11" Type="http://schemas.openxmlformats.org/officeDocument/2006/relationships/hyperlink" Target="https://colab.research.google.com/github/Rishit-dagli/MIRNet-TFJS/blob/main/MIRNet_Saved_Model.ipynb#scrollTo=eJTia8yDMzfp" TargetMode="External"/><Relationship Id="rId5" Type="http://schemas.openxmlformats.org/officeDocument/2006/relationships/hyperlink" Target="https://github.com/soumik12345/MIRNet/?tab=readme-ov-file" TargetMode="External"/><Relationship Id="rId10" Type="http://schemas.openxmlformats.org/officeDocument/2006/relationships/hyperlink" Target="https://colab.research.google.com/github/Rishit-dagli/MIRNet-TFJS/blob/main/MIRNet_TFJS.ipynb#scrollTo=1VEYuMMPEcQh" TargetMode="External"/><Relationship Id="rId4" Type="http://schemas.openxmlformats.org/officeDocument/2006/relationships/hyperlink" Target="https://github.com/sayakpaul/MIRNet-TFLite-TRT?tab=readme-ov-file" TargetMode="External"/><Relationship Id="rId9" Type="http://schemas.openxmlformats.org/officeDocument/2006/relationships/hyperlink" Target="https://keras.io/examples/vision/mirn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TP558 - Tópicos avançados em Machine Learning:</a:t>
            </a:r>
            <a:br>
              <a:rPr lang="pt-BR" dirty="0"/>
            </a:br>
            <a:r>
              <a:rPr lang="pt-BR" b="1" i="1" dirty="0"/>
              <a:t>miRNET</a:t>
            </a:r>
            <a:br>
              <a:rPr lang="pt-BR" b="1" i="1" dirty="0"/>
            </a:b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err="1"/>
              <a:t>Hyago</a:t>
            </a:r>
            <a:r>
              <a:rPr lang="pt-BR" sz="2000" dirty="0"/>
              <a:t> Vieira Lemes Barbosa Silva</a:t>
            </a:r>
          </a:p>
          <a:p>
            <a:r>
              <a:rPr lang="pt-BR" dirty="0"/>
              <a:t>hyago.silva@mtel.Inatel.br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5060998" y="3801132"/>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b="1" dirty="0"/>
              <a:t>Design de rede neural em escala única (alta resolução)</a:t>
            </a:r>
          </a:p>
          <a:p>
            <a:endParaRPr lang="pt-BR" b="1" dirty="0"/>
          </a:p>
          <a:p>
            <a:endParaRPr lang="pt-BR" b="1" dirty="0"/>
          </a:p>
          <a:p>
            <a:endParaRPr lang="pt-BR" b="1" dirty="0"/>
          </a:p>
          <a:p>
            <a:endParaRPr lang="pt-BR" b="1" dirty="0"/>
          </a:p>
          <a:p>
            <a:r>
              <a:rPr lang="pt-BR" b="1" dirty="0"/>
              <a:t>Encode-</a:t>
            </a:r>
            <a:r>
              <a:rPr lang="pt-BR" b="1" dirty="0" err="1"/>
              <a:t>Decoder</a:t>
            </a:r>
            <a:r>
              <a:rPr lang="pt-BR" b="1" dirty="0"/>
              <a:t> (Downsampling and Upsamplig)</a:t>
            </a:r>
          </a:p>
          <a:p>
            <a:endParaRPr lang="pt-BR" b="1" dirty="0"/>
          </a:p>
        </p:txBody>
      </p:sp>
      <p:sp>
        <p:nvSpPr>
          <p:cNvPr id="4" name="Retângulo 3">
            <a:extLst>
              <a:ext uri="{FF2B5EF4-FFF2-40B4-BE49-F238E27FC236}">
                <a16:creationId xmlns:a16="http://schemas.microsoft.com/office/drawing/2014/main" id="{297B3A29-E2FC-E38E-9734-7397A50C31D8}"/>
              </a:ext>
            </a:extLst>
          </p:cNvPr>
          <p:cNvSpPr/>
          <p:nvPr/>
        </p:nvSpPr>
        <p:spPr>
          <a:xfrm>
            <a:off x="977444"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1C57C6B-E3E8-B3B7-9630-0329F55760F1}"/>
              </a:ext>
            </a:extLst>
          </p:cNvPr>
          <p:cNvSpPr txBox="1"/>
          <p:nvPr/>
        </p:nvSpPr>
        <p:spPr>
          <a:xfrm>
            <a:off x="2590728" y="2504786"/>
            <a:ext cx="700873" cy="707886"/>
          </a:xfrm>
          <a:prstGeom prst="rect">
            <a:avLst/>
          </a:prstGeom>
          <a:noFill/>
        </p:spPr>
        <p:txBody>
          <a:bodyPr wrap="square" rtlCol="0">
            <a:spAutoFit/>
          </a:bodyPr>
          <a:lstStyle/>
          <a:p>
            <a:r>
              <a:rPr lang="pt-BR" sz="4000" dirty="0"/>
              <a:t>...</a:t>
            </a:r>
          </a:p>
        </p:txBody>
      </p:sp>
      <p:sp>
        <p:nvSpPr>
          <p:cNvPr id="15" name="Seta: para a Direita 14">
            <a:extLst>
              <a:ext uri="{FF2B5EF4-FFF2-40B4-BE49-F238E27FC236}">
                <a16:creationId xmlns:a16="http://schemas.microsoft.com/office/drawing/2014/main" id="{34F783B7-B94C-B33E-8B0E-39F2B1BA1689}"/>
              </a:ext>
            </a:extLst>
          </p:cNvPr>
          <p:cNvSpPr/>
          <p:nvPr/>
        </p:nvSpPr>
        <p:spPr>
          <a:xfrm>
            <a:off x="3769915" y="2836617"/>
            <a:ext cx="376292" cy="175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5A95493-D48F-9FDA-C180-5E8F34B17652}"/>
              </a:ext>
            </a:extLst>
          </p:cNvPr>
          <p:cNvSpPr/>
          <p:nvPr/>
        </p:nvSpPr>
        <p:spPr>
          <a:xfrm>
            <a:off x="823757" y="5129195"/>
            <a:ext cx="611439" cy="84631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1B35C8A-0A1A-E93B-A37F-EDDDAAE82F20}"/>
              </a:ext>
            </a:extLst>
          </p:cNvPr>
          <p:cNvSpPr/>
          <p:nvPr/>
        </p:nvSpPr>
        <p:spPr>
          <a:xfrm>
            <a:off x="1325346" y="5260801"/>
            <a:ext cx="517475" cy="597597"/>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32F4F8C3-8B77-F0C3-16BD-D3BCACB23028}"/>
              </a:ext>
            </a:extLst>
          </p:cNvPr>
          <p:cNvSpPr/>
          <p:nvPr/>
        </p:nvSpPr>
        <p:spPr>
          <a:xfrm>
            <a:off x="1818393" y="5424216"/>
            <a:ext cx="427170" cy="38242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7CC94EEB-E5D6-878D-5AAF-26787DF47782}"/>
              </a:ext>
            </a:extLst>
          </p:cNvPr>
          <p:cNvSpPr txBox="1"/>
          <p:nvPr/>
        </p:nvSpPr>
        <p:spPr>
          <a:xfrm>
            <a:off x="2226019" y="5233265"/>
            <a:ext cx="599402" cy="707886"/>
          </a:xfrm>
          <a:prstGeom prst="rect">
            <a:avLst/>
          </a:prstGeom>
          <a:noFill/>
        </p:spPr>
        <p:txBody>
          <a:bodyPr wrap="square" rtlCol="0">
            <a:spAutoFit/>
          </a:bodyPr>
          <a:lstStyle/>
          <a:p>
            <a:r>
              <a:rPr lang="pt-BR" sz="4000" dirty="0"/>
              <a:t>...</a:t>
            </a:r>
          </a:p>
        </p:txBody>
      </p:sp>
      <p:sp>
        <p:nvSpPr>
          <p:cNvPr id="22" name="Seta: para a Direita 21">
            <a:extLst>
              <a:ext uri="{FF2B5EF4-FFF2-40B4-BE49-F238E27FC236}">
                <a16:creationId xmlns:a16="http://schemas.microsoft.com/office/drawing/2014/main" id="{A140D0D0-E7C4-7344-7750-C88E4F324270}"/>
              </a:ext>
            </a:extLst>
          </p:cNvPr>
          <p:cNvSpPr/>
          <p:nvPr/>
        </p:nvSpPr>
        <p:spPr>
          <a:xfrm>
            <a:off x="440560" y="5439800"/>
            <a:ext cx="383197" cy="1761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a:extLst>
              <a:ext uri="{FF2B5EF4-FFF2-40B4-BE49-F238E27FC236}">
                <a16:creationId xmlns:a16="http://schemas.microsoft.com/office/drawing/2014/main" id="{6A708042-0490-C3F6-5898-9A0FB923BF70}"/>
              </a:ext>
            </a:extLst>
          </p:cNvPr>
          <p:cNvSpPr/>
          <p:nvPr/>
        </p:nvSpPr>
        <p:spPr>
          <a:xfrm>
            <a:off x="2857045" y="5479447"/>
            <a:ext cx="427170" cy="38242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1EF9BE0F-D969-5203-5DBB-340D54867C9B}"/>
              </a:ext>
            </a:extLst>
          </p:cNvPr>
          <p:cNvSpPr/>
          <p:nvPr/>
        </p:nvSpPr>
        <p:spPr>
          <a:xfrm>
            <a:off x="3264603" y="5363254"/>
            <a:ext cx="517475" cy="597597"/>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A5FEB2A-D8E6-EC02-6214-DBA60DE41E8D}"/>
              </a:ext>
            </a:extLst>
          </p:cNvPr>
          <p:cNvSpPr/>
          <p:nvPr/>
        </p:nvSpPr>
        <p:spPr>
          <a:xfrm>
            <a:off x="3777898" y="5233265"/>
            <a:ext cx="611439" cy="84631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39AE7E59-3112-7C5C-0373-85B6F7425E59}"/>
              </a:ext>
            </a:extLst>
          </p:cNvPr>
          <p:cNvSpPr/>
          <p:nvPr/>
        </p:nvSpPr>
        <p:spPr>
          <a:xfrm>
            <a:off x="4443144" y="5551467"/>
            <a:ext cx="469570" cy="2099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DFC127C5-B89C-5933-6A9F-822C4FC91009}"/>
              </a:ext>
            </a:extLst>
          </p:cNvPr>
          <p:cNvSpPr txBox="1"/>
          <p:nvPr/>
        </p:nvSpPr>
        <p:spPr>
          <a:xfrm>
            <a:off x="5623642" y="2343485"/>
            <a:ext cx="2806995" cy="1477328"/>
          </a:xfrm>
          <a:prstGeom prst="rect">
            <a:avLst/>
          </a:prstGeom>
          <a:noFill/>
        </p:spPr>
        <p:txBody>
          <a:bodyPr wrap="square" rtlCol="0">
            <a:spAutoFit/>
          </a:bodyPr>
          <a:lstStyle/>
          <a:p>
            <a:r>
              <a:rPr lang="pt-BR" dirty="0"/>
              <a:t>Downsamplig ou Upsamplig, precisão semântica.</a:t>
            </a:r>
          </a:p>
          <a:p>
            <a:endParaRPr lang="pt-BR" dirty="0"/>
          </a:p>
          <a:p>
            <a:r>
              <a:rPr lang="pt-BR" dirty="0"/>
              <a:t>Precisão espacial.</a:t>
            </a:r>
          </a:p>
        </p:txBody>
      </p:sp>
      <p:sp>
        <p:nvSpPr>
          <p:cNvPr id="35" name="Sinal de Multiplicação 34">
            <a:extLst>
              <a:ext uri="{FF2B5EF4-FFF2-40B4-BE49-F238E27FC236}">
                <a16:creationId xmlns:a16="http://schemas.microsoft.com/office/drawing/2014/main" id="{697375D4-395F-2549-80DE-2DCE45CA597E}"/>
              </a:ext>
            </a:extLst>
          </p:cNvPr>
          <p:cNvSpPr/>
          <p:nvPr/>
        </p:nvSpPr>
        <p:spPr>
          <a:xfrm>
            <a:off x="5138237" y="5143034"/>
            <a:ext cx="396284" cy="438864"/>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1D585B7A-F595-AF3B-E53C-706129AF88DB}"/>
              </a:ext>
            </a:extLst>
          </p:cNvPr>
          <p:cNvSpPr txBox="1"/>
          <p:nvPr/>
        </p:nvSpPr>
        <p:spPr>
          <a:xfrm>
            <a:off x="5526716" y="5060663"/>
            <a:ext cx="2806995" cy="1754326"/>
          </a:xfrm>
          <a:prstGeom prst="rect">
            <a:avLst/>
          </a:prstGeom>
          <a:noFill/>
        </p:spPr>
        <p:txBody>
          <a:bodyPr wrap="square" rtlCol="0">
            <a:spAutoFit/>
          </a:bodyPr>
          <a:lstStyle/>
          <a:p>
            <a:r>
              <a:rPr lang="pt-BR" dirty="0"/>
              <a:t>Precisão espacial.</a:t>
            </a:r>
          </a:p>
          <a:p>
            <a:endParaRPr lang="pt-BR" dirty="0"/>
          </a:p>
          <a:p>
            <a:r>
              <a:rPr lang="pt-BR" dirty="0"/>
              <a:t>Downsamplig ou Upsamplig, precisão semântica.</a:t>
            </a:r>
          </a:p>
          <a:p>
            <a:endParaRPr lang="pt-BR" dirty="0"/>
          </a:p>
        </p:txBody>
      </p:sp>
      <p:sp>
        <p:nvSpPr>
          <p:cNvPr id="37" name="Meio-quadro 36">
            <a:extLst>
              <a:ext uri="{FF2B5EF4-FFF2-40B4-BE49-F238E27FC236}">
                <a16:creationId xmlns:a16="http://schemas.microsoft.com/office/drawing/2014/main" id="{2931471C-7357-D7FF-8DB9-D740EF1FDD69}"/>
              </a:ext>
            </a:extLst>
          </p:cNvPr>
          <p:cNvSpPr/>
          <p:nvPr/>
        </p:nvSpPr>
        <p:spPr>
          <a:xfrm rot="13348415">
            <a:off x="5164058" y="5670651"/>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8" name="Seta: para a Direita 37">
            <a:extLst>
              <a:ext uri="{FF2B5EF4-FFF2-40B4-BE49-F238E27FC236}">
                <a16:creationId xmlns:a16="http://schemas.microsoft.com/office/drawing/2014/main" id="{759D64AE-B30B-785F-58F2-C3E1F0E30644}"/>
              </a:ext>
            </a:extLst>
          </p:cNvPr>
          <p:cNvSpPr/>
          <p:nvPr/>
        </p:nvSpPr>
        <p:spPr>
          <a:xfrm>
            <a:off x="447781" y="2886630"/>
            <a:ext cx="383197" cy="1761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tângulo 38">
            <a:extLst>
              <a:ext uri="{FF2B5EF4-FFF2-40B4-BE49-F238E27FC236}">
                <a16:creationId xmlns:a16="http://schemas.microsoft.com/office/drawing/2014/main" id="{1772A806-8E67-B988-C30C-F85722AC8A3A}"/>
              </a:ext>
            </a:extLst>
          </p:cNvPr>
          <p:cNvSpPr/>
          <p:nvPr/>
        </p:nvSpPr>
        <p:spPr>
          <a:xfrm>
            <a:off x="1502692"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C1C099BE-1ADF-7945-54E0-148C432F1219}"/>
              </a:ext>
            </a:extLst>
          </p:cNvPr>
          <p:cNvSpPr/>
          <p:nvPr/>
        </p:nvSpPr>
        <p:spPr>
          <a:xfrm>
            <a:off x="2071817" y="2570577"/>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E6A9E787-7DAB-5226-B57C-8B72E71AD762}"/>
              </a:ext>
            </a:extLst>
          </p:cNvPr>
          <p:cNvSpPr/>
          <p:nvPr/>
        </p:nvSpPr>
        <p:spPr>
          <a:xfrm>
            <a:off x="3077673"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Sinal de Multiplicação 42">
            <a:extLst>
              <a:ext uri="{FF2B5EF4-FFF2-40B4-BE49-F238E27FC236}">
                <a16:creationId xmlns:a16="http://schemas.microsoft.com/office/drawing/2014/main" id="{9627903B-38CB-49D5-C1AD-303E36FA81E7}"/>
              </a:ext>
            </a:extLst>
          </p:cNvPr>
          <p:cNvSpPr/>
          <p:nvPr/>
        </p:nvSpPr>
        <p:spPr>
          <a:xfrm>
            <a:off x="5138236" y="2504786"/>
            <a:ext cx="396284" cy="438864"/>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eio-quadro 43">
            <a:extLst>
              <a:ext uri="{FF2B5EF4-FFF2-40B4-BE49-F238E27FC236}">
                <a16:creationId xmlns:a16="http://schemas.microsoft.com/office/drawing/2014/main" id="{D210644D-C510-C82A-A61B-CBF7B48AE7C2}"/>
              </a:ext>
            </a:extLst>
          </p:cNvPr>
          <p:cNvSpPr/>
          <p:nvPr/>
        </p:nvSpPr>
        <p:spPr>
          <a:xfrm rot="13348415">
            <a:off x="5208620" y="3455438"/>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45" name="Seta: para a Direita 44">
            <a:extLst>
              <a:ext uri="{FF2B5EF4-FFF2-40B4-BE49-F238E27FC236}">
                <a16:creationId xmlns:a16="http://schemas.microsoft.com/office/drawing/2014/main" id="{D62C85B3-2074-698D-8FA7-269F1C3D9CB5}"/>
              </a:ext>
            </a:extLst>
          </p:cNvPr>
          <p:cNvSpPr/>
          <p:nvPr/>
        </p:nvSpPr>
        <p:spPr>
          <a:xfrm rot="396671">
            <a:off x="7502433" y="3622350"/>
            <a:ext cx="1778303" cy="207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a Direita 45">
            <a:extLst>
              <a:ext uri="{FF2B5EF4-FFF2-40B4-BE49-F238E27FC236}">
                <a16:creationId xmlns:a16="http://schemas.microsoft.com/office/drawing/2014/main" id="{4F4B133C-C0A0-028E-6598-A95A01628A01}"/>
              </a:ext>
            </a:extLst>
          </p:cNvPr>
          <p:cNvSpPr/>
          <p:nvPr/>
        </p:nvSpPr>
        <p:spPr>
          <a:xfrm rot="19680108">
            <a:off x="7723724" y="5204298"/>
            <a:ext cx="1778748" cy="2103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aixaDeTexto 47">
            <a:extLst>
              <a:ext uri="{FF2B5EF4-FFF2-40B4-BE49-F238E27FC236}">
                <a16:creationId xmlns:a16="http://schemas.microsoft.com/office/drawing/2014/main" id="{59679FA1-36D0-4A98-1431-25A481D0FE1F}"/>
              </a:ext>
            </a:extLst>
          </p:cNvPr>
          <p:cNvSpPr txBox="1"/>
          <p:nvPr/>
        </p:nvSpPr>
        <p:spPr>
          <a:xfrm>
            <a:off x="9762526" y="3651867"/>
            <a:ext cx="2806995" cy="1477328"/>
          </a:xfrm>
          <a:prstGeom prst="rect">
            <a:avLst/>
          </a:prstGeom>
          <a:noFill/>
        </p:spPr>
        <p:txBody>
          <a:bodyPr wrap="square" rtlCol="0">
            <a:spAutoFit/>
          </a:bodyPr>
          <a:lstStyle/>
          <a:p>
            <a:r>
              <a:rPr lang="pt-BR" dirty="0"/>
              <a:t>Precisão espacial.</a:t>
            </a:r>
          </a:p>
          <a:p>
            <a:endParaRPr lang="pt-BR" dirty="0"/>
          </a:p>
          <a:p>
            <a:r>
              <a:rPr lang="pt-BR" dirty="0"/>
              <a:t>Downsamplig, precisão semântica.</a:t>
            </a:r>
          </a:p>
          <a:p>
            <a:endParaRPr lang="pt-BR" dirty="0"/>
          </a:p>
        </p:txBody>
      </p:sp>
      <p:sp>
        <p:nvSpPr>
          <p:cNvPr id="49" name="Meio-quadro 48">
            <a:extLst>
              <a:ext uri="{FF2B5EF4-FFF2-40B4-BE49-F238E27FC236}">
                <a16:creationId xmlns:a16="http://schemas.microsoft.com/office/drawing/2014/main" id="{785AFEE1-C716-209D-C7CB-9357113DDC3D}"/>
              </a:ext>
            </a:extLst>
          </p:cNvPr>
          <p:cNvSpPr/>
          <p:nvPr/>
        </p:nvSpPr>
        <p:spPr>
          <a:xfrm rot="13348415">
            <a:off x="9403138" y="3632568"/>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50" name="Meio-quadro 49">
            <a:extLst>
              <a:ext uri="{FF2B5EF4-FFF2-40B4-BE49-F238E27FC236}">
                <a16:creationId xmlns:a16="http://schemas.microsoft.com/office/drawing/2014/main" id="{3E4984DD-3CAD-01F0-A664-E053D548399C}"/>
              </a:ext>
            </a:extLst>
          </p:cNvPr>
          <p:cNvSpPr/>
          <p:nvPr/>
        </p:nvSpPr>
        <p:spPr>
          <a:xfrm rot="13348415">
            <a:off x="9378418" y="4353083"/>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52" name="CaixaDeTexto 51">
            <a:extLst>
              <a:ext uri="{FF2B5EF4-FFF2-40B4-BE49-F238E27FC236}">
                <a16:creationId xmlns:a16="http://schemas.microsoft.com/office/drawing/2014/main" id="{EA5DD2AB-BB32-1BE8-337F-E00FFBD11502}"/>
              </a:ext>
            </a:extLst>
          </p:cNvPr>
          <p:cNvSpPr txBox="1"/>
          <p:nvPr/>
        </p:nvSpPr>
        <p:spPr>
          <a:xfrm>
            <a:off x="9773600" y="2967673"/>
            <a:ext cx="2244982" cy="646331"/>
          </a:xfrm>
          <a:prstGeom prst="rect">
            <a:avLst/>
          </a:prstGeom>
          <a:noFill/>
        </p:spPr>
        <p:txBody>
          <a:bodyPr wrap="square">
            <a:spAutoFit/>
          </a:bodyPr>
          <a:lstStyle/>
          <a:p>
            <a:r>
              <a:rPr lang="pt-BR" sz="3600" b="1" dirty="0"/>
              <a:t>miRNET</a:t>
            </a:r>
            <a:endParaRPr lang="pt-BR" sz="3600" dirty="0"/>
          </a:p>
        </p:txBody>
      </p:sp>
    </p:spTree>
    <p:extLst>
      <p:ext uri="{BB962C8B-B14F-4D97-AF65-F5344CB8AC3E}">
        <p14:creationId xmlns:p14="http://schemas.microsoft.com/office/powerpoint/2010/main" val="158613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pic>
        <p:nvPicPr>
          <p:cNvPr id="26" name="Espaço Reservado para Conteúdo 25">
            <a:extLst>
              <a:ext uri="{FF2B5EF4-FFF2-40B4-BE49-F238E27FC236}">
                <a16:creationId xmlns:a16="http://schemas.microsoft.com/office/drawing/2014/main" id="{17DF27AE-3C86-393D-F999-B7CF15CBC4A6}"/>
              </a:ext>
            </a:extLst>
          </p:cNvPr>
          <p:cNvPicPr>
            <a:picLocks noGrp="1" noChangeAspect="1"/>
          </p:cNvPicPr>
          <p:nvPr>
            <p:ph idx="1"/>
          </p:nvPr>
        </p:nvPicPr>
        <p:blipFill>
          <a:blip r:embed="rId2"/>
          <a:stretch>
            <a:fillRect/>
          </a:stretch>
        </p:blipFill>
        <p:spPr>
          <a:xfrm>
            <a:off x="1576124" y="1825625"/>
            <a:ext cx="9039751" cy="4351338"/>
          </a:xfrm>
          <a:prstGeom prst="rect">
            <a:avLst/>
          </a:prstGeom>
        </p:spPr>
      </p:pic>
    </p:spTree>
    <p:extLst>
      <p:ext uri="{BB962C8B-B14F-4D97-AF65-F5344CB8AC3E}">
        <p14:creationId xmlns:p14="http://schemas.microsoft.com/office/powerpoint/2010/main" val="397726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pic>
        <p:nvPicPr>
          <p:cNvPr id="5" name="Espaço Reservado para Conteúdo 25">
            <a:extLst>
              <a:ext uri="{FF2B5EF4-FFF2-40B4-BE49-F238E27FC236}">
                <a16:creationId xmlns:a16="http://schemas.microsoft.com/office/drawing/2014/main" id="{236B5B6A-13DA-BD83-7A6A-0CC2F8FFD846}"/>
              </a:ext>
            </a:extLst>
          </p:cNvPr>
          <p:cNvPicPr>
            <a:picLocks noChangeAspect="1"/>
          </p:cNvPicPr>
          <p:nvPr/>
        </p:nvPicPr>
        <p:blipFill rotWithShape="1">
          <a:blip r:embed="rId2"/>
          <a:srcRect l="5854" r="24633" b="26622"/>
          <a:stretch/>
        </p:blipFill>
        <p:spPr>
          <a:xfrm>
            <a:off x="2702442" y="3118959"/>
            <a:ext cx="6283842" cy="3192942"/>
          </a:xfrm>
          <a:prstGeom prst="rect">
            <a:avLst/>
          </a:prstGeom>
        </p:spPr>
      </p:pic>
      <p:pic>
        <p:nvPicPr>
          <p:cNvPr id="7" name="Imagem 6">
            <a:extLst>
              <a:ext uri="{FF2B5EF4-FFF2-40B4-BE49-F238E27FC236}">
                <a16:creationId xmlns:a16="http://schemas.microsoft.com/office/drawing/2014/main" id="{ED0FD9B9-3937-A9E1-B72E-405EC79A4BC3}"/>
              </a:ext>
            </a:extLst>
          </p:cNvPr>
          <p:cNvPicPr>
            <a:picLocks noChangeAspect="1"/>
          </p:cNvPicPr>
          <p:nvPr/>
        </p:nvPicPr>
        <p:blipFill>
          <a:blip r:embed="rId3"/>
          <a:stretch>
            <a:fillRect/>
          </a:stretch>
        </p:blipFill>
        <p:spPr>
          <a:xfrm>
            <a:off x="2702442" y="5667044"/>
            <a:ext cx="2922071" cy="644857"/>
          </a:xfrm>
          <a:prstGeom prst="rect">
            <a:avLst/>
          </a:prstGeom>
        </p:spPr>
      </p:pic>
      <p:pic>
        <p:nvPicPr>
          <p:cNvPr id="8" name="Imagem 7">
            <a:extLst>
              <a:ext uri="{FF2B5EF4-FFF2-40B4-BE49-F238E27FC236}">
                <a16:creationId xmlns:a16="http://schemas.microsoft.com/office/drawing/2014/main" id="{FCAEB51D-EA92-622C-C3CA-06EAA369716C}"/>
              </a:ext>
            </a:extLst>
          </p:cNvPr>
          <p:cNvPicPr>
            <a:picLocks noChangeAspect="1"/>
          </p:cNvPicPr>
          <p:nvPr/>
        </p:nvPicPr>
        <p:blipFill>
          <a:blip r:embed="rId3"/>
          <a:stretch>
            <a:fillRect/>
          </a:stretch>
        </p:blipFill>
        <p:spPr>
          <a:xfrm>
            <a:off x="7892903" y="5957777"/>
            <a:ext cx="1991003" cy="644857"/>
          </a:xfrm>
          <a:prstGeom prst="rect">
            <a:avLst/>
          </a:prstGeom>
        </p:spPr>
      </p:pic>
      <p:pic>
        <p:nvPicPr>
          <p:cNvPr id="9" name="Imagem 8">
            <a:extLst>
              <a:ext uri="{FF2B5EF4-FFF2-40B4-BE49-F238E27FC236}">
                <a16:creationId xmlns:a16="http://schemas.microsoft.com/office/drawing/2014/main" id="{114C295C-E643-081E-1937-E1756FAF2964}"/>
              </a:ext>
            </a:extLst>
          </p:cNvPr>
          <p:cNvPicPr>
            <a:picLocks noChangeAspect="1"/>
          </p:cNvPicPr>
          <p:nvPr/>
        </p:nvPicPr>
        <p:blipFill>
          <a:blip r:embed="rId3"/>
          <a:stretch>
            <a:fillRect/>
          </a:stretch>
        </p:blipFill>
        <p:spPr>
          <a:xfrm>
            <a:off x="6327775" y="5667043"/>
            <a:ext cx="2740026" cy="644857"/>
          </a:xfrm>
          <a:prstGeom prst="rect">
            <a:avLst/>
          </a:prstGeom>
        </p:spPr>
      </p:pic>
      <p:pic>
        <p:nvPicPr>
          <p:cNvPr id="11" name="Imagem 10">
            <a:extLst>
              <a:ext uri="{FF2B5EF4-FFF2-40B4-BE49-F238E27FC236}">
                <a16:creationId xmlns:a16="http://schemas.microsoft.com/office/drawing/2014/main" id="{238FAE77-DD5E-96C8-86EC-807E44F0122D}"/>
              </a:ext>
            </a:extLst>
          </p:cNvPr>
          <p:cNvPicPr>
            <a:picLocks noChangeAspect="1"/>
          </p:cNvPicPr>
          <p:nvPr/>
        </p:nvPicPr>
        <p:blipFill>
          <a:blip r:embed="rId4"/>
          <a:stretch>
            <a:fillRect/>
          </a:stretch>
        </p:blipFill>
        <p:spPr>
          <a:xfrm>
            <a:off x="6042746" y="5729233"/>
            <a:ext cx="285030" cy="123570"/>
          </a:xfrm>
          <a:prstGeom prst="rect">
            <a:avLst/>
          </a:prstGeom>
        </p:spPr>
      </p:pic>
      <p:pic>
        <p:nvPicPr>
          <p:cNvPr id="12" name="Imagem 11">
            <a:extLst>
              <a:ext uri="{FF2B5EF4-FFF2-40B4-BE49-F238E27FC236}">
                <a16:creationId xmlns:a16="http://schemas.microsoft.com/office/drawing/2014/main" id="{6FF1471D-6A58-7599-0B18-09C503CE9495}"/>
              </a:ext>
            </a:extLst>
          </p:cNvPr>
          <p:cNvPicPr>
            <a:picLocks noChangeAspect="1"/>
          </p:cNvPicPr>
          <p:nvPr/>
        </p:nvPicPr>
        <p:blipFill>
          <a:blip r:embed="rId4"/>
          <a:stretch>
            <a:fillRect/>
          </a:stretch>
        </p:blipFill>
        <p:spPr>
          <a:xfrm>
            <a:off x="5602214" y="5707802"/>
            <a:ext cx="285030" cy="123570"/>
          </a:xfrm>
          <a:prstGeom prst="rect">
            <a:avLst/>
          </a:prstGeom>
        </p:spPr>
      </p:pic>
      <p:sp>
        <p:nvSpPr>
          <p:cNvPr id="13" name="Espaço Reservado para Conteúdo 2">
            <a:extLst>
              <a:ext uri="{FF2B5EF4-FFF2-40B4-BE49-F238E27FC236}">
                <a16:creationId xmlns:a16="http://schemas.microsoft.com/office/drawing/2014/main" id="{60E90361-12B9-05AE-F688-8D29DFA1048E}"/>
              </a:ext>
            </a:extLst>
          </p:cNvPr>
          <p:cNvSpPr>
            <a:spLocks noGrp="1"/>
          </p:cNvSpPr>
          <p:nvPr>
            <p:ph idx="1"/>
          </p:nvPr>
        </p:nvSpPr>
        <p:spPr>
          <a:xfrm>
            <a:off x="838200" y="1825625"/>
            <a:ext cx="10515600" cy="4351338"/>
          </a:xfrm>
        </p:spPr>
        <p:txBody>
          <a:bodyPr/>
          <a:lstStyle/>
          <a:p>
            <a:r>
              <a:rPr lang="pt-BR" dirty="0"/>
              <a:t>A rede miRNET é baseada em design residual recursivo. O núcleo desta abordagem é um bloco residual </a:t>
            </a:r>
            <a:r>
              <a:rPr lang="pt-BR" dirty="0" err="1"/>
              <a:t>multi-escala</a:t>
            </a:r>
            <a:r>
              <a:rPr lang="pt-BR" dirty="0"/>
              <a:t> (MRB) onde contém vários elementos chaves para abordagem.</a:t>
            </a:r>
          </a:p>
          <a:p>
            <a:endParaRPr lang="pt-BR" b="1" dirty="0"/>
          </a:p>
        </p:txBody>
      </p:sp>
      <p:pic>
        <p:nvPicPr>
          <p:cNvPr id="15" name="Imagem 14">
            <a:extLst>
              <a:ext uri="{FF2B5EF4-FFF2-40B4-BE49-F238E27FC236}">
                <a16:creationId xmlns:a16="http://schemas.microsoft.com/office/drawing/2014/main" id="{2CB73C0C-B209-58F7-B38D-352304FDD1A7}"/>
              </a:ext>
            </a:extLst>
          </p:cNvPr>
          <p:cNvPicPr>
            <a:picLocks noChangeAspect="1"/>
          </p:cNvPicPr>
          <p:nvPr/>
        </p:nvPicPr>
        <p:blipFill>
          <a:blip r:embed="rId5"/>
          <a:stretch>
            <a:fillRect/>
          </a:stretch>
        </p:blipFill>
        <p:spPr>
          <a:xfrm>
            <a:off x="9030849" y="2830686"/>
            <a:ext cx="3057898" cy="3346277"/>
          </a:xfrm>
          <a:prstGeom prst="rect">
            <a:avLst/>
          </a:prstGeom>
        </p:spPr>
      </p:pic>
    </p:spTree>
    <p:extLst>
      <p:ext uri="{BB962C8B-B14F-4D97-AF65-F5344CB8AC3E}">
        <p14:creationId xmlns:p14="http://schemas.microsoft.com/office/powerpoint/2010/main" val="3725695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r>
              <a:rPr lang="pt-BR" dirty="0"/>
              <a:t>o ramo principal é dedicado a preservar a resolução espacial dos recursos em toda rede, permitindo manter detalhes espaciais precisos.</a:t>
            </a:r>
          </a:p>
          <a:p>
            <a:endParaRPr lang="pt-BR" dirty="0"/>
          </a:p>
          <a:p>
            <a:endParaRPr lang="pt-BR" dirty="0"/>
          </a:p>
          <a:p>
            <a:endParaRPr lang="pt-BR" dirty="0"/>
          </a:p>
          <a:p>
            <a:endParaRPr lang="pt-BR" dirty="0"/>
          </a:p>
          <a:p>
            <a:endParaRPr lang="pt-BR" dirty="0"/>
          </a:p>
        </p:txBody>
      </p:sp>
      <p:pic>
        <p:nvPicPr>
          <p:cNvPr id="7" name="Imagem 6">
            <a:extLst>
              <a:ext uri="{FF2B5EF4-FFF2-40B4-BE49-F238E27FC236}">
                <a16:creationId xmlns:a16="http://schemas.microsoft.com/office/drawing/2014/main" id="{BD5B75CC-5E2B-5170-BF03-59DCA18AA72A}"/>
              </a:ext>
            </a:extLst>
          </p:cNvPr>
          <p:cNvPicPr>
            <a:picLocks noChangeAspect="1"/>
          </p:cNvPicPr>
          <p:nvPr/>
        </p:nvPicPr>
        <p:blipFill>
          <a:blip r:embed="rId2"/>
          <a:stretch>
            <a:fillRect/>
          </a:stretch>
        </p:blipFill>
        <p:spPr>
          <a:xfrm>
            <a:off x="961534" y="3572609"/>
            <a:ext cx="7030431" cy="857370"/>
          </a:xfrm>
          <a:prstGeom prst="rect">
            <a:avLst/>
          </a:prstGeom>
        </p:spPr>
      </p:pic>
      <p:pic>
        <p:nvPicPr>
          <p:cNvPr id="9" name="Imagem 8">
            <a:extLst>
              <a:ext uri="{FF2B5EF4-FFF2-40B4-BE49-F238E27FC236}">
                <a16:creationId xmlns:a16="http://schemas.microsoft.com/office/drawing/2014/main" id="{77BEA0BF-7E22-DB16-D43E-E6C9DDD7C275}"/>
              </a:ext>
            </a:extLst>
          </p:cNvPr>
          <p:cNvPicPr>
            <a:picLocks noChangeAspect="1"/>
          </p:cNvPicPr>
          <p:nvPr/>
        </p:nvPicPr>
        <p:blipFill>
          <a:blip r:embed="rId3"/>
          <a:stretch>
            <a:fillRect/>
          </a:stretch>
        </p:blipFill>
        <p:spPr>
          <a:xfrm>
            <a:off x="8084240" y="2734000"/>
            <a:ext cx="3269560" cy="3577900"/>
          </a:xfrm>
          <a:prstGeom prst="rect">
            <a:avLst/>
          </a:prstGeom>
        </p:spPr>
      </p:pic>
    </p:spTree>
    <p:extLst>
      <p:ext uri="{BB962C8B-B14F-4D97-AF65-F5344CB8AC3E}">
        <p14:creationId xmlns:p14="http://schemas.microsoft.com/office/powerpoint/2010/main" val="390698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5257800" cy="4351338"/>
          </a:xfrm>
        </p:spPr>
        <p:txBody>
          <a:bodyPr>
            <a:normAutofit lnSpcReduction="10000"/>
          </a:bodyPr>
          <a:lstStyle/>
          <a:p>
            <a:pPr marL="0" indent="0">
              <a:buNone/>
            </a:pPr>
            <a:r>
              <a:rPr lang="pt-BR" dirty="0"/>
              <a:t>Unidade de atenção dupla (DAU)</a:t>
            </a:r>
          </a:p>
          <a:p>
            <a:r>
              <a:rPr lang="pt-BR" sz="2400" dirty="0"/>
              <a:t>Utilizada para extrair características nos fluxos convolucionais. </a:t>
            </a:r>
            <a:br>
              <a:rPr lang="pt-BR" sz="2400" dirty="0"/>
            </a:br>
            <a:endParaRPr lang="pt-BR" sz="2400" dirty="0"/>
          </a:p>
          <a:p>
            <a:r>
              <a:rPr lang="pt-BR" sz="2400" dirty="0"/>
              <a:t>Partilha informações dentro de um tensor de características, tanto ao longo das dimensões espaciais como do canal. </a:t>
            </a:r>
            <a:br>
              <a:rPr lang="pt-BR" sz="2400" dirty="0"/>
            </a:br>
            <a:endParaRPr lang="pt-BR" sz="2400" dirty="0"/>
          </a:p>
          <a:p>
            <a:r>
              <a:rPr lang="pt-BR" sz="2400" dirty="0"/>
              <a:t>suprime as características menos úteis e só permite que as mais informativas passem adiante. </a:t>
            </a:r>
          </a:p>
          <a:p>
            <a:endParaRPr lang="pt-BR" dirty="0"/>
          </a:p>
        </p:txBody>
      </p:sp>
      <p:pic>
        <p:nvPicPr>
          <p:cNvPr id="2050" name="Picture 2">
            <a:extLst>
              <a:ext uri="{FF2B5EF4-FFF2-40B4-BE49-F238E27FC236}">
                <a16:creationId xmlns:a16="http://schemas.microsoft.com/office/drawing/2014/main" id="{200049FB-5B6E-BAE6-185A-7AA0DBB1B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524" y="2638425"/>
            <a:ext cx="6300476" cy="19526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A98A008-8289-7C6D-71A2-E3E3437CE4F3}"/>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521811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r>
              <a:rPr lang="pt-BR" dirty="0"/>
              <a:t>O ramo </a:t>
            </a:r>
            <a:r>
              <a:rPr lang="pt-BR" b="1" dirty="0"/>
              <a:t>Spatial Attention </a:t>
            </a:r>
            <a:r>
              <a:rPr lang="pt-BR" dirty="0"/>
              <a:t>foi concebido para explorar as dependências inter-espaciais das características convolucionais. O objetivo da Atenção espacial é gerar um mapa de atenção espacial e utilizá-lo para recalibrar as características de entrada.</a:t>
            </a:r>
          </a:p>
        </p:txBody>
      </p:sp>
      <p:pic>
        <p:nvPicPr>
          <p:cNvPr id="4" name="Picture 2">
            <a:extLst>
              <a:ext uri="{FF2B5EF4-FFF2-40B4-BE49-F238E27FC236}">
                <a16:creationId xmlns:a16="http://schemas.microsoft.com/office/drawing/2014/main" id="{5AC3B38D-D2E7-B3C9-3D09-FA65283EE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9" r="20084" b="54874"/>
          <a:stretch/>
        </p:blipFill>
        <p:spPr bwMode="auto">
          <a:xfrm>
            <a:off x="3114424" y="4001294"/>
            <a:ext cx="5963151" cy="110658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B117AC1D-044C-B11C-E850-798D82BC3E7F}"/>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53253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r>
              <a:rPr lang="pt-BR" dirty="0"/>
              <a:t> Para gerar o mapa de atenção espacial, o ramo de atenção espacial começa por aplicar de forma independente as operações Global </a:t>
            </a:r>
            <a:r>
              <a:rPr lang="pt-BR" dirty="0" err="1"/>
              <a:t>Average</a:t>
            </a:r>
            <a:r>
              <a:rPr lang="pt-BR" dirty="0"/>
              <a:t> </a:t>
            </a:r>
            <a:r>
              <a:rPr lang="pt-BR" dirty="0" err="1"/>
              <a:t>Pooling</a:t>
            </a:r>
            <a:r>
              <a:rPr lang="pt-BR" dirty="0"/>
              <a:t> e Max </a:t>
            </a:r>
            <a:r>
              <a:rPr lang="pt-BR" dirty="0" err="1"/>
              <a:t>Pooling</a:t>
            </a:r>
            <a:r>
              <a:rPr lang="pt-BR" dirty="0"/>
              <a:t> nas características de entrada ao longo das dimensões do canal e concatena os resultados para formar um mapa de características resultante que é depois passado por uma convolução e ativação sigmoide para obter o mapa de atenção espacial. Este mapa de atenção espacial é então utilizado para redimensionar o mapa de características de entrada.</a:t>
            </a:r>
          </a:p>
        </p:txBody>
      </p:sp>
      <p:pic>
        <p:nvPicPr>
          <p:cNvPr id="4" name="Picture 2">
            <a:extLst>
              <a:ext uri="{FF2B5EF4-FFF2-40B4-BE49-F238E27FC236}">
                <a16:creationId xmlns:a16="http://schemas.microsoft.com/office/drawing/2014/main" id="{5AC3B38D-D2E7-B3C9-3D09-FA65283EE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9" r="20084" b="54874"/>
          <a:stretch/>
        </p:blipFill>
        <p:spPr bwMode="auto">
          <a:xfrm>
            <a:off x="3114424" y="5070383"/>
            <a:ext cx="5963151" cy="11065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5A103DA6-8C68-7E25-FB45-0153D129E248}"/>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120203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O ramo </a:t>
            </a:r>
            <a:r>
              <a:rPr lang="pt-BR" b="1" dirty="0" err="1"/>
              <a:t>Channel</a:t>
            </a:r>
            <a:r>
              <a:rPr lang="pt-BR" b="1" dirty="0"/>
              <a:t> Attention </a:t>
            </a:r>
            <a:r>
              <a:rPr lang="pt-BR" dirty="0"/>
              <a:t>explora as relações </a:t>
            </a:r>
            <a:r>
              <a:rPr lang="pt-BR" dirty="0" err="1"/>
              <a:t>inter-canais</a:t>
            </a:r>
            <a:r>
              <a:rPr lang="pt-BR" dirty="0"/>
              <a:t> dos mapas de características convolucionais aplicando as operações squeeze e </a:t>
            </a:r>
            <a:r>
              <a:rPr lang="pt-BR" dirty="0" err="1"/>
              <a:t>excitation</a:t>
            </a:r>
            <a:r>
              <a:rPr lang="pt-BR" dirty="0"/>
              <a:t>. O objetivo da Atenção espacial é gerar um mapa de atenção espacial e utilizá-lo para recalibrar as características de entrada.</a:t>
            </a:r>
          </a:p>
        </p:txBody>
      </p:sp>
      <p:pic>
        <p:nvPicPr>
          <p:cNvPr id="4" name="Picture 2">
            <a:extLst>
              <a:ext uri="{FF2B5EF4-FFF2-40B4-BE49-F238E27FC236}">
                <a16:creationId xmlns:a16="http://schemas.microsoft.com/office/drawing/2014/main" id="{16D89671-058F-4792-9EE7-9642D5AA1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0" t="50227" r="20248" b="9238"/>
          <a:stretch/>
        </p:blipFill>
        <p:spPr bwMode="auto">
          <a:xfrm>
            <a:off x="2657475" y="4001294"/>
            <a:ext cx="687705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BFD0294-5AFD-96CA-A400-71D876197ED8}"/>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360146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 Dado um mapa de características, a operação de compressão aplica o Global </a:t>
            </a:r>
            <a:r>
              <a:rPr lang="pt-BR" dirty="0" err="1"/>
              <a:t>Average</a:t>
            </a:r>
            <a:r>
              <a:rPr lang="pt-BR" dirty="0"/>
              <a:t> </a:t>
            </a:r>
            <a:r>
              <a:rPr lang="pt-BR" dirty="0" err="1"/>
              <a:t>Pooling</a:t>
            </a:r>
            <a:r>
              <a:rPr lang="pt-BR" dirty="0"/>
              <a:t> em todas as dimensões espaciais para codificar o contexto global, produzindo assim um descritor de características. O operador de excitação passa este descritor de características através de duas camadas convolucionais seguidas de um </a:t>
            </a:r>
            <a:r>
              <a:rPr lang="pt-BR" dirty="0" err="1"/>
              <a:t>gating</a:t>
            </a:r>
            <a:r>
              <a:rPr lang="pt-BR" dirty="0"/>
              <a:t> sigmoide e gera </a:t>
            </a:r>
            <a:r>
              <a:rPr lang="pt-BR" dirty="0" err="1"/>
              <a:t>activações</a:t>
            </a:r>
            <a:r>
              <a:rPr lang="pt-BR" dirty="0"/>
              <a:t>. Finalmente, a saída do ramo Atenção do Canal é obtida através do reescalonamento do mapa de características de entrada com as </a:t>
            </a:r>
            <a:r>
              <a:rPr lang="pt-BR" dirty="0" err="1"/>
              <a:t>activações</a:t>
            </a:r>
            <a:r>
              <a:rPr lang="pt-BR" dirty="0"/>
              <a:t> de saída.</a:t>
            </a:r>
          </a:p>
        </p:txBody>
      </p:sp>
      <p:pic>
        <p:nvPicPr>
          <p:cNvPr id="4" name="Picture 2">
            <a:extLst>
              <a:ext uri="{FF2B5EF4-FFF2-40B4-BE49-F238E27FC236}">
                <a16:creationId xmlns:a16="http://schemas.microsoft.com/office/drawing/2014/main" id="{16D89671-058F-4792-9EE7-9642D5AA1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0" t="50227" r="20248" b="9238"/>
          <a:stretch/>
        </p:blipFill>
        <p:spPr bwMode="auto">
          <a:xfrm>
            <a:off x="2657475" y="5159374"/>
            <a:ext cx="687705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CB7135B2-1C9C-B9D4-A817-898C9EA901CA}"/>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371690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Em seguida é adicionado fluxo de convolução paralela, que processam recursos, em resoluções espaciais mais baixas (Downsamplig). Fornecendo recursos semanticamente mais ricos.</a:t>
            </a:r>
          </a:p>
        </p:txBody>
      </p:sp>
      <p:pic>
        <p:nvPicPr>
          <p:cNvPr id="9" name="Imagem 8">
            <a:extLst>
              <a:ext uri="{FF2B5EF4-FFF2-40B4-BE49-F238E27FC236}">
                <a16:creationId xmlns:a16="http://schemas.microsoft.com/office/drawing/2014/main" id="{A5E0873F-49BD-5DCB-E7D4-ACD2F5CD8732}"/>
              </a:ext>
            </a:extLst>
          </p:cNvPr>
          <p:cNvPicPr>
            <a:picLocks noChangeAspect="1"/>
          </p:cNvPicPr>
          <p:nvPr/>
        </p:nvPicPr>
        <p:blipFill>
          <a:blip r:embed="rId2"/>
          <a:stretch>
            <a:fillRect/>
          </a:stretch>
        </p:blipFill>
        <p:spPr>
          <a:xfrm>
            <a:off x="1381537" y="3016251"/>
            <a:ext cx="9428923" cy="3030431"/>
          </a:xfrm>
          <a:prstGeom prst="rect">
            <a:avLst/>
          </a:prstGeom>
        </p:spPr>
      </p:pic>
    </p:spTree>
    <p:extLst>
      <p:ext uri="{BB962C8B-B14F-4D97-AF65-F5344CB8AC3E}">
        <p14:creationId xmlns:p14="http://schemas.microsoft.com/office/powerpoint/2010/main" val="2948553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b="1" dirty="0" err="1"/>
              <a:t>MIRNet</a:t>
            </a:r>
            <a:r>
              <a:rPr lang="pt-BR" dirty="0"/>
              <a:t> (</a:t>
            </a:r>
            <a:r>
              <a:rPr lang="pt-BR" dirty="0" err="1"/>
              <a:t>Multi-scale</a:t>
            </a:r>
            <a:r>
              <a:rPr lang="pt-BR" dirty="0"/>
              <a:t> </a:t>
            </a:r>
            <a:r>
              <a:rPr lang="pt-BR" dirty="0" err="1"/>
              <a:t>Information</a:t>
            </a:r>
            <a:r>
              <a:rPr lang="pt-BR" dirty="0"/>
              <a:t> </a:t>
            </a:r>
            <a:r>
              <a:rPr lang="pt-BR" dirty="0" err="1"/>
              <a:t>Recurrent</a:t>
            </a:r>
            <a:r>
              <a:rPr lang="pt-BR" dirty="0"/>
              <a:t> Network) é uma rede neural profunda desenvolvida especificamente para melhoramento de imagens e vídeos. </a:t>
            </a:r>
          </a:p>
        </p:txBody>
      </p:sp>
      <p:pic>
        <p:nvPicPr>
          <p:cNvPr id="5" name="Imagem 4">
            <a:extLst>
              <a:ext uri="{FF2B5EF4-FFF2-40B4-BE49-F238E27FC236}">
                <a16:creationId xmlns:a16="http://schemas.microsoft.com/office/drawing/2014/main" id="{6CADAC12-122F-5790-4FA8-881E343D706A}"/>
              </a:ext>
            </a:extLst>
          </p:cNvPr>
          <p:cNvPicPr>
            <a:picLocks noChangeAspect="1"/>
          </p:cNvPicPr>
          <p:nvPr/>
        </p:nvPicPr>
        <p:blipFill>
          <a:blip r:embed="rId2"/>
          <a:stretch>
            <a:fillRect/>
          </a:stretch>
        </p:blipFill>
        <p:spPr>
          <a:xfrm>
            <a:off x="294465" y="3429000"/>
            <a:ext cx="5801535" cy="2019582"/>
          </a:xfrm>
          <a:prstGeom prst="rect">
            <a:avLst/>
          </a:prstGeom>
        </p:spPr>
      </p:pic>
      <p:pic>
        <p:nvPicPr>
          <p:cNvPr id="7" name="Imagem 6">
            <a:extLst>
              <a:ext uri="{FF2B5EF4-FFF2-40B4-BE49-F238E27FC236}">
                <a16:creationId xmlns:a16="http://schemas.microsoft.com/office/drawing/2014/main" id="{D5FEAF87-04AC-A6BE-5104-37CA28729ADB}"/>
              </a:ext>
            </a:extLst>
          </p:cNvPr>
          <p:cNvPicPr>
            <a:picLocks noChangeAspect="1"/>
          </p:cNvPicPr>
          <p:nvPr/>
        </p:nvPicPr>
        <p:blipFill>
          <a:blip r:embed="rId3"/>
          <a:stretch>
            <a:fillRect/>
          </a:stretch>
        </p:blipFill>
        <p:spPr>
          <a:xfrm>
            <a:off x="6096000" y="3471868"/>
            <a:ext cx="6011114" cy="1933845"/>
          </a:xfrm>
          <a:prstGeom prst="rect">
            <a:avLst/>
          </a:prstGeom>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mecanismo de troca de informações é adicionado através dos fluxos, paralelos, para consolidar os recursos de alta resolução com a ajuda de recursos de baixa resolução.</a:t>
            </a:r>
          </a:p>
        </p:txBody>
      </p:sp>
      <p:pic>
        <p:nvPicPr>
          <p:cNvPr id="5" name="Imagem 4">
            <a:extLst>
              <a:ext uri="{FF2B5EF4-FFF2-40B4-BE49-F238E27FC236}">
                <a16:creationId xmlns:a16="http://schemas.microsoft.com/office/drawing/2014/main" id="{606A894D-5320-3BF7-2B1D-B2780756FCCD}"/>
              </a:ext>
            </a:extLst>
          </p:cNvPr>
          <p:cNvPicPr>
            <a:picLocks noChangeAspect="1"/>
          </p:cNvPicPr>
          <p:nvPr/>
        </p:nvPicPr>
        <p:blipFill>
          <a:blip r:embed="rId2"/>
          <a:stretch>
            <a:fillRect/>
          </a:stretch>
        </p:blipFill>
        <p:spPr>
          <a:xfrm>
            <a:off x="1375957" y="3016251"/>
            <a:ext cx="9440086" cy="3025775"/>
          </a:xfrm>
          <a:prstGeom prst="rect">
            <a:avLst/>
          </a:prstGeom>
        </p:spPr>
      </p:pic>
    </p:spTree>
    <p:extLst>
      <p:ext uri="{BB962C8B-B14F-4D97-AF65-F5344CB8AC3E}">
        <p14:creationId xmlns:p14="http://schemas.microsoft.com/office/powerpoint/2010/main" val="2941507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Essa consolidação de recursos é realizada em cada nível de resolução. Os recursos em um determinado nível de resolução são aproveitados com a ajuda de recursos de outros níveis de resolução.</a:t>
            </a:r>
          </a:p>
        </p:txBody>
      </p:sp>
      <p:pic>
        <p:nvPicPr>
          <p:cNvPr id="6" name="Imagem 5">
            <a:extLst>
              <a:ext uri="{FF2B5EF4-FFF2-40B4-BE49-F238E27FC236}">
                <a16:creationId xmlns:a16="http://schemas.microsoft.com/office/drawing/2014/main" id="{636EB795-5CAB-DEB3-B5C8-8A21CCF2C922}"/>
              </a:ext>
            </a:extLst>
          </p:cNvPr>
          <p:cNvPicPr>
            <a:picLocks noChangeAspect="1"/>
          </p:cNvPicPr>
          <p:nvPr/>
        </p:nvPicPr>
        <p:blipFill>
          <a:blip r:embed="rId2"/>
          <a:stretch>
            <a:fillRect/>
          </a:stretch>
        </p:blipFill>
        <p:spPr>
          <a:xfrm>
            <a:off x="1488312" y="3268239"/>
            <a:ext cx="9215373" cy="2983336"/>
          </a:xfrm>
          <a:prstGeom prst="rect">
            <a:avLst/>
          </a:prstGeom>
        </p:spPr>
      </p:pic>
    </p:spTree>
    <p:extLst>
      <p:ext uri="{BB962C8B-B14F-4D97-AF65-F5344CB8AC3E}">
        <p14:creationId xmlns:p14="http://schemas.microsoft.com/office/powerpoint/2010/main" val="76249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dirty="0"/>
              <a:t>Selective Kernel Feature Fusion (</a:t>
            </a:r>
            <a:r>
              <a:rPr lang="pt-BR" b="1" dirty="0"/>
              <a:t>SKFF</a:t>
            </a:r>
            <a:r>
              <a:rPr lang="pt-BR" dirty="0"/>
              <a:t>) </a:t>
            </a:r>
          </a:p>
          <a:p>
            <a:r>
              <a:rPr lang="pt-BR" sz="2400" dirty="0"/>
              <a:t>Aqui no bloco azul a agregação de recursos é realizada </a:t>
            </a:r>
          </a:p>
          <a:p>
            <a:r>
              <a:rPr lang="pt-BR" sz="2400" dirty="0"/>
              <a:t>Efetua o ajuste dinâmico dos campos receptivos através de duas operações: Fusão e Seleção.  </a:t>
            </a:r>
          </a:p>
          <a:p>
            <a:r>
              <a:rPr lang="pt-BR" sz="2400" dirty="0"/>
              <a:t>Utiliza aproximadamente 6x menos parâmetros que utilizar soma e concatenação, com melhores resultados.</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5122" name="Picture 2">
            <a:extLst>
              <a:ext uri="{FF2B5EF4-FFF2-40B4-BE49-F238E27FC236}">
                <a16:creationId xmlns:a16="http://schemas.microsoft.com/office/drawing/2014/main" id="{588DB0CF-50BB-EFDE-25B9-AD2ED2F86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56" y="4119562"/>
            <a:ext cx="9256888"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6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dirty="0"/>
              <a:t>Selective Kernel Feature Fusion (</a:t>
            </a:r>
            <a:r>
              <a:rPr lang="pt-BR" b="1" dirty="0"/>
              <a:t>SKFF</a:t>
            </a:r>
            <a:r>
              <a:rPr lang="pt-BR" dirty="0"/>
              <a:t>) </a:t>
            </a:r>
          </a:p>
          <a:p>
            <a:r>
              <a:rPr lang="pt-BR" sz="2400" dirty="0"/>
              <a:t>Fuse: Gera descritores de recursos globais, combinando as informações de ramificações de multi-resolução.</a:t>
            </a:r>
          </a:p>
          <a:p>
            <a:r>
              <a:rPr lang="pt-BR" sz="2400" dirty="0"/>
              <a:t>Select: Usa estes descritores para recalibrar os mapas de características ou mapas de calor de diferentes fluxos seguidos por sua agregação</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5122" name="Picture 2">
            <a:extLst>
              <a:ext uri="{FF2B5EF4-FFF2-40B4-BE49-F238E27FC236}">
                <a16:creationId xmlns:a16="http://schemas.microsoft.com/office/drawing/2014/main" id="{588DB0CF-50BB-EFDE-25B9-AD2ED2F86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56" y="4119562"/>
            <a:ext cx="9256888"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3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704976"/>
            <a:ext cx="10515599" cy="4351338"/>
          </a:xfrm>
        </p:spPr>
        <p:txBody>
          <a:bodyPr>
            <a:normAutofit/>
          </a:bodyPr>
          <a:lstStyle/>
          <a:p>
            <a:pPr marL="0" indent="0">
              <a:buNone/>
            </a:pPr>
            <a:r>
              <a:rPr lang="pt-BR" sz="2000" b="1" dirty="0"/>
              <a:t>Fuse</a:t>
            </a:r>
            <a:r>
              <a:rPr lang="pt-BR" sz="2000" dirty="0"/>
              <a:t>: O </a:t>
            </a:r>
            <a:r>
              <a:rPr lang="pt-BR" sz="2000" b="1" dirty="0"/>
              <a:t>SKFF</a:t>
            </a:r>
            <a:r>
              <a:rPr lang="pt-BR" sz="2000" dirty="0"/>
              <a:t> recebe entradas de três fluxos de convolução paralelos que transportam diferentes escalas de informação.</a:t>
            </a:r>
          </a:p>
          <a:p>
            <a:pPr marL="0" indent="0">
              <a:buNone/>
            </a:pPr>
            <a:r>
              <a:rPr lang="pt-BR" sz="2000" dirty="0"/>
              <a:t>Em primeiro lugar, combinamos estas características </a:t>
            </a:r>
            <a:r>
              <a:rPr lang="pt-BR" sz="2000" dirty="0" err="1"/>
              <a:t>multi-escala</a:t>
            </a:r>
            <a:r>
              <a:rPr lang="pt-BR" sz="2000" dirty="0"/>
              <a:t> utilizando uma soma de elementos, sobre a qual aplicamos Global </a:t>
            </a:r>
            <a:r>
              <a:rPr lang="pt-BR" sz="2000" dirty="0" err="1"/>
              <a:t>Average</a:t>
            </a:r>
            <a:r>
              <a:rPr lang="pt-BR" sz="2000" dirty="0"/>
              <a:t> </a:t>
            </a:r>
            <a:r>
              <a:rPr lang="pt-BR" sz="2000" dirty="0" err="1"/>
              <a:t>Pooling</a:t>
            </a:r>
            <a:r>
              <a:rPr lang="pt-BR" sz="2000" dirty="0"/>
              <a:t> (GAP) em toda a dimensão espacial.</a:t>
            </a:r>
          </a:p>
          <a:p>
            <a:pPr marL="0" indent="0">
              <a:buNone/>
            </a:pPr>
            <a:r>
              <a:rPr lang="pt-BR" sz="2000" dirty="0"/>
              <a:t>Em seguida, aplicamos uma camada de convolução de redução de escala de canal para gerar uma representação de caraterística compacta que passa por três camadas de convolução de aumento de escala de canal paralelo (uma para cada fluxo de resolução) e nos fornece três descritores de caraterística.</a:t>
            </a:r>
          </a:p>
          <a:p>
            <a:pPr marL="0" indent="0">
              <a:buNone/>
            </a:pPr>
            <a:endParaRPr lang="pt-BR" dirty="0"/>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6" name="Picture 2">
            <a:extLst>
              <a:ext uri="{FF2B5EF4-FFF2-40B4-BE49-F238E27FC236}">
                <a16:creationId xmlns:a16="http://schemas.microsoft.com/office/drawing/2014/main" id="{6BA7E353-8714-1D8F-78B0-217BC0894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747" y="4191000"/>
            <a:ext cx="8802505" cy="255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6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b="1" dirty="0"/>
              <a:t>Select</a:t>
            </a:r>
            <a:r>
              <a:rPr lang="pt-BR" dirty="0"/>
              <a:t>: Este operador aplica a função </a:t>
            </a:r>
            <a:r>
              <a:rPr lang="pt-BR" dirty="0" err="1"/>
              <a:t>softmax</a:t>
            </a:r>
            <a:r>
              <a:rPr lang="pt-BR" dirty="0"/>
              <a:t> aos descritores de características para obter as </a:t>
            </a:r>
            <a:r>
              <a:rPr lang="pt-BR" dirty="0" err="1"/>
              <a:t>activações</a:t>
            </a:r>
            <a:r>
              <a:rPr lang="pt-BR" dirty="0"/>
              <a:t> correspondentes que são utilizadas para recalibrar </a:t>
            </a:r>
            <a:r>
              <a:rPr lang="pt-BR" dirty="0" err="1"/>
              <a:t>adaptativamente</a:t>
            </a:r>
            <a:r>
              <a:rPr lang="pt-BR" dirty="0"/>
              <a:t> os mapas de características </a:t>
            </a:r>
            <a:r>
              <a:rPr lang="pt-BR" dirty="0" err="1"/>
              <a:t>multi-escala</a:t>
            </a:r>
            <a:r>
              <a:rPr lang="pt-BR" dirty="0"/>
              <a:t>. As características agregadas são definidas como a soma do produto da caraterística </a:t>
            </a:r>
            <a:r>
              <a:rPr lang="pt-BR" dirty="0" err="1"/>
              <a:t>multi-escala</a:t>
            </a:r>
            <a:r>
              <a:rPr lang="pt-BR" dirty="0"/>
              <a:t> correspondente e o descritor da caraterística.</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4" name="Picture 2">
            <a:extLst>
              <a:ext uri="{FF2B5EF4-FFF2-40B4-BE49-F238E27FC236}">
                <a16:creationId xmlns:a16="http://schemas.microsoft.com/office/drawing/2014/main" id="{2B1ECAC8-E39A-F7CD-B5A5-1EF094DF7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747" y="4191000"/>
            <a:ext cx="8802505" cy="255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4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Processamento de imagem</a:t>
            </a:r>
          </a:p>
          <a:p>
            <a:pPr marL="0" indent="0">
              <a:buNone/>
            </a:pPr>
            <a:endParaRPr lang="pt-BR" dirty="0"/>
          </a:p>
          <a:p>
            <a:r>
              <a:rPr lang="pt-BR" dirty="0"/>
              <a:t>Remoção de ruído de imagem</a:t>
            </a:r>
          </a:p>
          <a:p>
            <a:r>
              <a:rPr lang="pt-BR" dirty="0"/>
              <a:t>Super resolução</a:t>
            </a:r>
          </a:p>
          <a:p>
            <a:r>
              <a:rPr lang="pt-BR" dirty="0"/>
              <a:t>Melhoria de imagem</a:t>
            </a:r>
          </a:p>
          <a:p>
            <a:endParaRPr lang="pt-BR" dirty="0"/>
          </a:p>
          <a:p>
            <a:pPr lvl="3"/>
            <a:r>
              <a:rPr lang="pt-BR" dirty="0"/>
              <a:t>https://drive.google.com/drive/folders/1C2XCufoxxckQ29EkxERFPxL8R3Kx68ZG?usp=sharing</a:t>
            </a:r>
          </a:p>
        </p:txBody>
      </p:sp>
    </p:spTree>
    <p:extLst>
      <p:ext uri="{BB962C8B-B14F-4D97-AF65-F5344CB8AC3E}">
        <p14:creationId xmlns:p14="http://schemas.microsoft.com/office/powerpoint/2010/main" val="213174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Data set - Darmstadt </a:t>
            </a:r>
            <a:r>
              <a:rPr lang="pt-BR" dirty="0" err="1"/>
              <a:t>noise</a:t>
            </a:r>
            <a:r>
              <a:rPr lang="pt-BR" dirty="0"/>
              <a:t> </a:t>
            </a:r>
            <a:r>
              <a:rPr lang="pt-BR" dirty="0" err="1"/>
              <a:t>dataset</a:t>
            </a:r>
            <a:r>
              <a:rPr lang="pt-BR" dirty="0"/>
              <a:t> (DND)</a:t>
            </a:r>
          </a:p>
          <a:p>
            <a:r>
              <a:rPr lang="pt-BR" dirty="0"/>
              <a:t>Remoção de ruído</a:t>
            </a:r>
          </a:p>
          <a:p>
            <a:pPr marL="0" indent="0">
              <a:buNone/>
            </a:pPr>
            <a:endParaRPr lang="pt-BR" dirty="0"/>
          </a:p>
        </p:txBody>
      </p:sp>
      <p:pic>
        <p:nvPicPr>
          <p:cNvPr id="9" name="Imagem 8">
            <a:extLst>
              <a:ext uri="{FF2B5EF4-FFF2-40B4-BE49-F238E27FC236}">
                <a16:creationId xmlns:a16="http://schemas.microsoft.com/office/drawing/2014/main" id="{B4485232-0BCA-600B-CC76-65F706DF1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12" y="2767806"/>
            <a:ext cx="9172575" cy="2466975"/>
          </a:xfrm>
          <a:prstGeom prst="rect">
            <a:avLst/>
          </a:prstGeom>
        </p:spPr>
      </p:pic>
      <p:sp>
        <p:nvSpPr>
          <p:cNvPr id="10" name="CaixaDeTexto 9">
            <a:extLst>
              <a:ext uri="{FF2B5EF4-FFF2-40B4-BE49-F238E27FC236}">
                <a16:creationId xmlns:a16="http://schemas.microsoft.com/office/drawing/2014/main" id="{319452A4-45EA-80B2-FEFD-362EB8118A43}"/>
              </a:ext>
            </a:extLst>
          </p:cNvPr>
          <p:cNvSpPr txBox="1"/>
          <p:nvPr/>
        </p:nvSpPr>
        <p:spPr>
          <a:xfrm>
            <a:off x="2098622" y="4828709"/>
            <a:ext cx="1151277" cy="584775"/>
          </a:xfrm>
          <a:prstGeom prst="rect">
            <a:avLst/>
          </a:prstGeom>
          <a:noFill/>
        </p:spPr>
        <p:txBody>
          <a:bodyPr wrap="none" rtlCol="0">
            <a:spAutoFit/>
          </a:bodyPr>
          <a:lstStyle/>
          <a:p>
            <a:r>
              <a:rPr lang="pt-BR" sz="3200" dirty="0"/>
              <a:t>Ruído</a:t>
            </a:r>
          </a:p>
        </p:txBody>
      </p:sp>
      <p:sp>
        <p:nvSpPr>
          <p:cNvPr id="11" name="CaixaDeTexto 10">
            <a:extLst>
              <a:ext uri="{FF2B5EF4-FFF2-40B4-BE49-F238E27FC236}">
                <a16:creationId xmlns:a16="http://schemas.microsoft.com/office/drawing/2014/main" id="{29AAEA21-81A2-DD57-860F-4D88DBABB314}"/>
              </a:ext>
            </a:extLst>
          </p:cNvPr>
          <p:cNvSpPr txBox="1"/>
          <p:nvPr/>
        </p:nvSpPr>
        <p:spPr>
          <a:xfrm>
            <a:off x="4364636" y="4828708"/>
            <a:ext cx="1368708" cy="584775"/>
          </a:xfrm>
          <a:prstGeom prst="rect">
            <a:avLst/>
          </a:prstGeom>
          <a:noFill/>
        </p:spPr>
        <p:txBody>
          <a:bodyPr wrap="none" rtlCol="0">
            <a:spAutoFit/>
          </a:bodyPr>
          <a:lstStyle/>
          <a:p>
            <a:r>
              <a:rPr lang="pt-BR" sz="3200" dirty="0" err="1"/>
              <a:t>RIDNet</a:t>
            </a:r>
            <a:endParaRPr lang="pt-BR" sz="3200" dirty="0"/>
          </a:p>
        </p:txBody>
      </p:sp>
      <p:sp>
        <p:nvSpPr>
          <p:cNvPr id="12" name="CaixaDeTexto 11">
            <a:extLst>
              <a:ext uri="{FF2B5EF4-FFF2-40B4-BE49-F238E27FC236}">
                <a16:creationId xmlns:a16="http://schemas.microsoft.com/office/drawing/2014/main" id="{6A8E906E-56FA-A618-E340-ED79639B6AF8}"/>
              </a:ext>
            </a:extLst>
          </p:cNvPr>
          <p:cNvSpPr txBox="1"/>
          <p:nvPr/>
        </p:nvSpPr>
        <p:spPr>
          <a:xfrm>
            <a:off x="6848081" y="4828707"/>
            <a:ext cx="934871" cy="584775"/>
          </a:xfrm>
          <a:prstGeom prst="rect">
            <a:avLst/>
          </a:prstGeom>
          <a:noFill/>
        </p:spPr>
        <p:txBody>
          <a:bodyPr wrap="none" rtlCol="0">
            <a:spAutoFit/>
          </a:bodyPr>
          <a:lstStyle/>
          <a:p>
            <a:r>
              <a:rPr lang="pt-BR" sz="3200" dirty="0"/>
              <a:t>VDN</a:t>
            </a:r>
          </a:p>
        </p:txBody>
      </p:sp>
      <p:sp>
        <p:nvSpPr>
          <p:cNvPr id="13" name="CaixaDeTexto 12">
            <a:extLst>
              <a:ext uri="{FF2B5EF4-FFF2-40B4-BE49-F238E27FC236}">
                <a16:creationId xmlns:a16="http://schemas.microsoft.com/office/drawing/2014/main" id="{47D0CA42-790A-97B1-95BD-677289AC741A}"/>
              </a:ext>
            </a:extLst>
          </p:cNvPr>
          <p:cNvSpPr txBox="1"/>
          <p:nvPr/>
        </p:nvSpPr>
        <p:spPr>
          <a:xfrm>
            <a:off x="8897689" y="4800601"/>
            <a:ext cx="1466492" cy="584775"/>
          </a:xfrm>
          <a:prstGeom prst="rect">
            <a:avLst/>
          </a:prstGeom>
          <a:noFill/>
        </p:spPr>
        <p:txBody>
          <a:bodyPr wrap="none" rtlCol="0">
            <a:spAutoFit/>
          </a:bodyPr>
          <a:lstStyle/>
          <a:p>
            <a:r>
              <a:rPr lang="pt-BR" sz="3200" dirty="0" err="1"/>
              <a:t>MIRNet</a:t>
            </a:r>
            <a:endParaRPr lang="pt-BR" sz="3200" dirty="0"/>
          </a:p>
        </p:txBody>
      </p:sp>
    </p:spTree>
    <p:extLst>
      <p:ext uri="{BB962C8B-B14F-4D97-AF65-F5344CB8AC3E}">
        <p14:creationId xmlns:p14="http://schemas.microsoft.com/office/powerpoint/2010/main" val="3206496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Data set – </a:t>
            </a:r>
            <a:r>
              <a:rPr lang="pt-BR" dirty="0" err="1"/>
              <a:t>Smarphone</a:t>
            </a:r>
            <a:r>
              <a:rPr lang="pt-BR" dirty="0"/>
              <a:t> </a:t>
            </a:r>
            <a:r>
              <a:rPr lang="pt-BR" dirty="0" err="1"/>
              <a:t>image</a:t>
            </a:r>
            <a:r>
              <a:rPr lang="pt-BR" dirty="0"/>
              <a:t> </a:t>
            </a:r>
            <a:r>
              <a:rPr lang="pt-BR" dirty="0" err="1"/>
              <a:t>denoising</a:t>
            </a:r>
            <a:r>
              <a:rPr lang="pt-BR" dirty="0"/>
              <a:t> </a:t>
            </a:r>
            <a:r>
              <a:rPr lang="pt-BR" dirty="0" err="1"/>
              <a:t>dataset</a:t>
            </a:r>
            <a:r>
              <a:rPr lang="pt-BR" dirty="0"/>
              <a:t> (SIDD)</a:t>
            </a:r>
          </a:p>
          <a:p>
            <a:r>
              <a:rPr lang="pt-BR" dirty="0"/>
              <a:t>Remoção de ruído</a:t>
            </a:r>
          </a:p>
          <a:p>
            <a:pPr marL="0" indent="0">
              <a:buNone/>
            </a:pPr>
            <a:endParaRPr lang="pt-BR" dirty="0"/>
          </a:p>
        </p:txBody>
      </p:sp>
      <p:sp>
        <p:nvSpPr>
          <p:cNvPr id="10" name="CaixaDeTexto 9">
            <a:extLst>
              <a:ext uri="{FF2B5EF4-FFF2-40B4-BE49-F238E27FC236}">
                <a16:creationId xmlns:a16="http://schemas.microsoft.com/office/drawing/2014/main" id="{319452A4-45EA-80B2-FEFD-362EB8118A43}"/>
              </a:ext>
            </a:extLst>
          </p:cNvPr>
          <p:cNvSpPr txBox="1"/>
          <p:nvPr/>
        </p:nvSpPr>
        <p:spPr>
          <a:xfrm>
            <a:off x="2098622" y="4828709"/>
            <a:ext cx="1151277" cy="584775"/>
          </a:xfrm>
          <a:prstGeom prst="rect">
            <a:avLst/>
          </a:prstGeom>
          <a:noFill/>
        </p:spPr>
        <p:txBody>
          <a:bodyPr wrap="none" rtlCol="0">
            <a:spAutoFit/>
          </a:bodyPr>
          <a:lstStyle/>
          <a:p>
            <a:r>
              <a:rPr lang="pt-BR" sz="3200" dirty="0"/>
              <a:t>Ruído</a:t>
            </a:r>
          </a:p>
        </p:txBody>
      </p:sp>
      <p:sp>
        <p:nvSpPr>
          <p:cNvPr id="11" name="CaixaDeTexto 10">
            <a:extLst>
              <a:ext uri="{FF2B5EF4-FFF2-40B4-BE49-F238E27FC236}">
                <a16:creationId xmlns:a16="http://schemas.microsoft.com/office/drawing/2014/main" id="{29AAEA21-81A2-DD57-860F-4D88DBABB314}"/>
              </a:ext>
            </a:extLst>
          </p:cNvPr>
          <p:cNvSpPr txBox="1"/>
          <p:nvPr/>
        </p:nvSpPr>
        <p:spPr>
          <a:xfrm>
            <a:off x="4364636" y="4828708"/>
            <a:ext cx="1368708" cy="584775"/>
          </a:xfrm>
          <a:prstGeom prst="rect">
            <a:avLst/>
          </a:prstGeom>
          <a:noFill/>
        </p:spPr>
        <p:txBody>
          <a:bodyPr wrap="none" rtlCol="0">
            <a:spAutoFit/>
          </a:bodyPr>
          <a:lstStyle/>
          <a:p>
            <a:r>
              <a:rPr lang="pt-BR" sz="3200" dirty="0" err="1"/>
              <a:t>RIDNet</a:t>
            </a:r>
            <a:endParaRPr lang="pt-BR" sz="3200" dirty="0"/>
          </a:p>
        </p:txBody>
      </p:sp>
      <p:sp>
        <p:nvSpPr>
          <p:cNvPr id="12" name="CaixaDeTexto 11">
            <a:extLst>
              <a:ext uri="{FF2B5EF4-FFF2-40B4-BE49-F238E27FC236}">
                <a16:creationId xmlns:a16="http://schemas.microsoft.com/office/drawing/2014/main" id="{6A8E906E-56FA-A618-E340-ED79639B6AF8}"/>
              </a:ext>
            </a:extLst>
          </p:cNvPr>
          <p:cNvSpPr txBox="1"/>
          <p:nvPr/>
        </p:nvSpPr>
        <p:spPr>
          <a:xfrm>
            <a:off x="6848081" y="4828707"/>
            <a:ext cx="934871" cy="584775"/>
          </a:xfrm>
          <a:prstGeom prst="rect">
            <a:avLst/>
          </a:prstGeom>
          <a:noFill/>
        </p:spPr>
        <p:txBody>
          <a:bodyPr wrap="none" rtlCol="0">
            <a:spAutoFit/>
          </a:bodyPr>
          <a:lstStyle/>
          <a:p>
            <a:r>
              <a:rPr lang="pt-BR" sz="3200" dirty="0"/>
              <a:t>VDN</a:t>
            </a:r>
          </a:p>
        </p:txBody>
      </p:sp>
      <p:sp>
        <p:nvSpPr>
          <p:cNvPr id="13" name="CaixaDeTexto 12">
            <a:extLst>
              <a:ext uri="{FF2B5EF4-FFF2-40B4-BE49-F238E27FC236}">
                <a16:creationId xmlns:a16="http://schemas.microsoft.com/office/drawing/2014/main" id="{47D0CA42-790A-97B1-95BD-677289AC741A}"/>
              </a:ext>
            </a:extLst>
          </p:cNvPr>
          <p:cNvSpPr txBox="1"/>
          <p:nvPr/>
        </p:nvSpPr>
        <p:spPr>
          <a:xfrm>
            <a:off x="8897689" y="4800601"/>
            <a:ext cx="1466492" cy="584775"/>
          </a:xfrm>
          <a:prstGeom prst="rect">
            <a:avLst/>
          </a:prstGeom>
          <a:noFill/>
        </p:spPr>
        <p:txBody>
          <a:bodyPr wrap="none" rtlCol="0">
            <a:spAutoFit/>
          </a:bodyPr>
          <a:lstStyle/>
          <a:p>
            <a:r>
              <a:rPr lang="pt-BR" sz="3200" dirty="0" err="1"/>
              <a:t>MIRNet</a:t>
            </a:r>
            <a:endParaRPr lang="pt-BR" sz="3200" dirty="0"/>
          </a:p>
        </p:txBody>
      </p:sp>
      <p:pic>
        <p:nvPicPr>
          <p:cNvPr id="7" name="Imagem 6">
            <a:extLst>
              <a:ext uri="{FF2B5EF4-FFF2-40B4-BE49-F238E27FC236}">
                <a16:creationId xmlns:a16="http://schemas.microsoft.com/office/drawing/2014/main" id="{4E3117BD-F5D8-4C9B-8DBE-39C2FC712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2803047"/>
            <a:ext cx="9029700" cy="2505075"/>
          </a:xfrm>
          <a:prstGeom prst="rect">
            <a:avLst/>
          </a:prstGeom>
        </p:spPr>
      </p:pic>
    </p:spTree>
    <p:extLst>
      <p:ext uri="{BB962C8B-B14F-4D97-AF65-F5344CB8AC3E}">
        <p14:creationId xmlns:p14="http://schemas.microsoft.com/office/powerpoint/2010/main" val="141628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333500"/>
            <a:ext cx="10515600" cy="4843463"/>
          </a:xfrm>
        </p:spPr>
        <p:txBody>
          <a:bodyPr/>
          <a:lstStyle/>
          <a:p>
            <a:pPr marL="0" indent="0">
              <a:buNone/>
            </a:pPr>
            <a:endParaRPr lang="pt-BR" dirty="0"/>
          </a:p>
          <a:p>
            <a:pPr marL="0" indent="0">
              <a:buNone/>
            </a:pPr>
            <a:r>
              <a:rPr lang="pt-BR" dirty="0" err="1"/>
              <a:t>Dataset</a:t>
            </a:r>
            <a:r>
              <a:rPr lang="pt-BR" dirty="0"/>
              <a:t> – </a:t>
            </a:r>
            <a:r>
              <a:rPr lang="pt-BR" dirty="0" err="1"/>
              <a:t>RealSR</a:t>
            </a:r>
            <a:r>
              <a:rPr lang="pt-BR" dirty="0"/>
              <a:t> </a:t>
            </a:r>
            <a:r>
              <a:rPr lang="pt-BR" dirty="0" err="1"/>
              <a:t>dataset</a:t>
            </a:r>
            <a:endParaRPr lang="pt-BR" dirty="0"/>
          </a:p>
          <a:p>
            <a:r>
              <a:rPr lang="pt-BR" dirty="0"/>
              <a:t>Super Resolução</a:t>
            </a:r>
          </a:p>
        </p:txBody>
      </p:sp>
      <p:pic>
        <p:nvPicPr>
          <p:cNvPr id="5" name="Imagem 4">
            <a:extLst>
              <a:ext uri="{FF2B5EF4-FFF2-40B4-BE49-F238E27FC236}">
                <a16:creationId xmlns:a16="http://schemas.microsoft.com/office/drawing/2014/main" id="{D26C7098-6BE4-3B2C-A07B-30FDCE698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010" y="2881722"/>
            <a:ext cx="6721979" cy="1475556"/>
          </a:xfrm>
          <a:prstGeom prst="rect">
            <a:avLst/>
          </a:prstGeom>
        </p:spPr>
      </p:pic>
      <p:sp>
        <p:nvSpPr>
          <p:cNvPr id="6" name="CaixaDeTexto 5">
            <a:extLst>
              <a:ext uri="{FF2B5EF4-FFF2-40B4-BE49-F238E27FC236}">
                <a16:creationId xmlns:a16="http://schemas.microsoft.com/office/drawing/2014/main" id="{2B535268-CE3D-1E75-547E-4E060DD8455B}"/>
              </a:ext>
            </a:extLst>
          </p:cNvPr>
          <p:cNvSpPr txBox="1"/>
          <p:nvPr/>
        </p:nvSpPr>
        <p:spPr>
          <a:xfrm>
            <a:off x="3333752" y="4379832"/>
            <a:ext cx="407484" cy="369332"/>
          </a:xfrm>
          <a:prstGeom prst="rect">
            <a:avLst/>
          </a:prstGeom>
          <a:noFill/>
        </p:spPr>
        <p:txBody>
          <a:bodyPr wrap="none" rtlCol="0">
            <a:spAutoFit/>
          </a:bodyPr>
          <a:lstStyle/>
          <a:p>
            <a:r>
              <a:rPr lang="pt-BR" dirty="0"/>
              <a:t>LR</a:t>
            </a:r>
          </a:p>
        </p:txBody>
      </p:sp>
      <p:sp>
        <p:nvSpPr>
          <p:cNvPr id="7" name="CaixaDeTexto 6">
            <a:extLst>
              <a:ext uri="{FF2B5EF4-FFF2-40B4-BE49-F238E27FC236}">
                <a16:creationId xmlns:a16="http://schemas.microsoft.com/office/drawing/2014/main" id="{1A9DD9AE-B5A8-7FCE-D2B1-F74F5AF9EA9C}"/>
              </a:ext>
            </a:extLst>
          </p:cNvPr>
          <p:cNvSpPr txBox="1"/>
          <p:nvPr/>
        </p:nvSpPr>
        <p:spPr>
          <a:xfrm>
            <a:off x="5010152" y="4379832"/>
            <a:ext cx="453970" cy="369332"/>
          </a:xfrm>
          <a:prstGeom prst="rect">
            <a:avLst/>
          </a:prstGeom>
          <a:noFill/>
        </p:spPr>
        <p:txBody>
          <a:bodyPr wrap="none" rtlCol="0">
            <a:spAutoFit/>
          </a:bodyPr>
          <a:lstStyle/>
          <a:p>
            <a:r>
              <a:rPr lang="pt-BR" dirty="0"/>
              <a:t>HR</a:t>
            </a:r>
          </a:p>
        </p:txBody>
      </p:sp>
      <p:sp>
        <p:nvSpPr>
          <p:cNvPr id="8" name="CaixaDeTexto 7">
            <a:extLst>
              <a:ext uri="{FF2B5EF4-FFF2-40B4-BE49-F238E27FC236}">
                <a16:creationId xmlns:a16="http://schemas.microsoft.com/office/drawing/2014/main" id="{1BC03814-77C3-7408-FA82-2D203F8EB62F}"/>
              </a:ext>
            </a:extLst>
          </p:cNvPr>
          <p:cNvSpPr txBox="1"/>
          <p:nvPr/>
        </p:nvSpPr>
        <p:spPr>
          <a:xfrm>
            <a:off x="6506209" y="4315003"/>
            <a:ext cx="854721" cy="369332"/>
          </a:xfrm>
          <a:prstGeom prst="rect">
            <a:avLst/>
          </a:prstGeom>
          <a:noFill/>
        </p:spPr>
        <p:txBody>
          <a:bodyPr wrap="none" rtlCol="0">
            <a:spAutoFit/>
          </a:bodyPr>
          <a:lstStyle/>
          <a:p>
            <a:r>
              <a:rPr lang="pt-BR" dirty="0" err="1"/>
              <a:t>Bicubic</a:t>
            </a:r>
            <a:endParaRPr lang="pt-BR" dirty="0"/>
          </a:p>
        </p:txBody>
      </p:sp>
      <p:sp>
        <p:nvSpPr>
          <p:cNvPr id="9" name="CaixaDeTexto 8">
            <a:extLst>
              <a:ext uri="{FF2B5EF4-FFF2-40B4-BE49-F238E27FC236}">
                <a16:creationId xmlns:a16="http://schemas.microsoft.com/office/drawing/2014/main" id="{D676EA4D-597B-1B46-6243-0B06A2968297}"/>
              </a:ext>
            </a:extLst>
          </p:cNvPr>
          <p:cNvSpPr txBox="1"/>
          <p:nvPr/>
        </p:nvSpPr>
        <p:spPr>
          <a:xfrm>
            <a:off x="8172658" y="4336141"/>
            <a:ext cx="1062663" cy="369332"/>
          </a:xfrm>
          <a:prstGeom prst="rect">
            <a:avLst/>
          </a:prstGeom>
          <a:noFill/>
        </p:spPr>
        <p:txBody>
          <a:bodyPr wrap="none" rtlCol="0">
            <a:spAutoFit/>
          </a:bodyPr>
          <a:lstStyle/>
          <a:p>
            <a:r>
              <a:rPr lang="pt-BR" dirty="0" err="1"/>
              <a:t>SSResNet</a:t>
            </a:r>
            <a:endParaRPr lang="pt-BR" dirty="0"/>
          </a:p>
        </p:txBody>
      </p:sp>
      <p:pic>
        <p:nvPicPr>
          <p:cNvPr id="11" name="Imagem 10">
            <a:extLst>
              <a:ext uri="{FF2B5EF4-FFF2-40B4-BE49-F238E27FC236}">
                <a16:creationId xmlns:a16="http://schemas.microsoft.com/office/drawing/2014/main" id="{30F457A0-AEED-8E94-8B1F-38121D423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59" y="4911677"/>
            <a:ext cx="6531479" cy="1384554"/>
          </a:xfrm>
          <a:prstGeom prst="rect">
            <a:avLst/>
          </a:prstGeom>
        </p:spPr>
      </p:pic>
      <p:sp>
        <p:nvSpPr>
          <p:cNvPr id="12" name="CaixaDeTexto 11">
            <a:extLst>
              <a:ext uri="{FF2B5EF4-FFF2-40B4-BE49-F238E27FC236}">
                <a16:creationId xmlns:a16="http://schemas.microsoft.com/office/drawing/2014/main" id="{2FD1FA64-C1D2-E3F5-BD7F-CB524E117535}"/>
              </a:ext>
            </a:extLst>
          </p:cNvPr>
          <p:cNvSpPr txBox="1"/>
          <p:nvPr/>
        </p:nvSpPr>
        <p:spPr>
          <a:xfrm>
            <a:off x="3333752" y="6339922"/>
            <a:ext cx="689612" cy="369332"/>
          </a:xfrm>
          <a:prstGeom prst="rect">
            <a:avLst/>
          </a:prstGeom>
          <a:noFill/>
        </p:spPr>
        <p:txBody>
          <a:bodyPr wrap="none" rtlCol="0">
            <a:spAutoFit/>
          </a:bodyPr>
          <a:lstStyle/>
          <a:p>
            <a:r>
              <a:rPr lang="pt-BR" dirty="0"/>
              <a:t>VDSR</a:t>
            </a:r>
          </a:p>
        </p:txBody>
      </p:sp>
      <p:sp>
        <p:nvSpPr>
          <p:cNvPr id="13" name="CaixaDeTexto 12">
            <a:extLst>
              <a:ext uri="{FF2B5EF4-FFF2-40B4-BE49-F238E27FC236}">
                <a16:creationId xmlns:a16="http://schemas.microsoft.com/office/drawing/2014/main" id="{432375EC-A0F3-85E5-850A-B44D36E35D50}"/>
              </a:ext>
            </a:extLst>
          </p:cNvPr>
          <p:cNvSpPr txBox="1"/>
          <p:nvPr/>
        </p:nvSpPr>
        <p:spPr>
          <a:xfrm>
            <a:off x="5010152" y="6339922"/>
            <a:ext cx="713209" cy="369332"/>
          </a:xfrm>
          <a:prstGeom prst="rect">
            <a:avLst/>
          </a:prstGeom>
          <a:noFill/>
        </p:spPr>
        <p:txBody>
          <a:bodyPr wrap="none" rtlCol="0">
            <a:spAutoFit/>
          </a:bodyPr>
          <a:lstStyle/>
          <a:p>
            <a:r>
              <a:rPr lang="pt-BR" dirty="0"/>
              <a:t>RCAN</a:t>
            </a:r>
          </a:p>
        </p:txBody>
      </p:sp>
      <p:sp>
        <p:nvSpPr>
          <p:cNvPr id="14" name="CaixaDeTexto 13">
            <a:extLst>
              <a:ext uri="{FF2B5EF4-FFF2-40B4-BE49-F238E27FC236}">
                <a16:creationId xmlns:a16="http://schemas.microsoft.com/office/drawing/2014/main" id="{8B764602-173D-EE65-5F0E-1E8FF459B441}"/>
              </a:ext>
            </a:extLst>
          </p:cNvPr>
          <p:cNvSpPr txBox="1"/>
          <p:nvPr/>
        </p:nvSpPr>
        <p:spPr>
          <a:xfrm>
            <a:off x="6506209" y="6275093"/>
            <a:ext cx="841897" cy="369332"/>
          </a:xfrm>
          <a:prstGeom prst="rect">
            <a:avLst/>
          </a:prstGeom>
          <a:noFill/>
        </p:spPr>
        <p:txBody>
          <a:bodyPr wrap="none" rtlCol="0">
            <a:spAutoFit/>
          </a:bodyPr>
          <a:lstStyle/>
          <a:p>
            <a:r>
              <a:rPr lang="pt-BR" dirty="0"/>
              <a:t>LP KPN</a:t>
            </a:r>
          </a:p>
        </p:txBody>
      </p:sp>
      <p:sp>
        <p:nvSpPr>
          <p:cNvPr id="15" name="CaixaDeTexto 14">
            <a:extLst>
              <a:ext uri="{FF2B5EF4-FFF2-40B4-BE49-F238E27FC236}">
                <a16:creationId xmlns:a16="http://schemas.microsoft.com/office/drawing/2014/main" id="{1D707411-C639-C771-668D-A833E008E076}"/>
              </a:ext>
            </a:extLst>
          </p:cNvPr>
          <p:cNvSpPr txBox="1"/>
          <p:nvPr/>
        </p:nvSpPr>
        <p:spPr>
          <a:xfrm>
            <a:off x="8172658" y="6296231"/>
            <a:ext cx="904799" cy="369332"/>
          </a:xfrm>
          <a:prstGeom prst="rect">
            <a:avLst/>
          </a:prstGeom>
          <a:noFill/>
        </p:spPr>
        <p:txBody>
          <a:bodyPr wrap="none" rtlCol="0">
            <a:spAutoFit/>
          </a:bodyPr>
          <a:lstStyle/>
          <a:p>
            <a:r>
              <a:rPr lang="pt-BR" dirty="0" err="1"/>
              <a:t>MIRNet</a:t>
            </a:r>
            <a:endParaRPr lang="pt-BR" dirty="0"/>
          </a:p>
        </p:txBody>
      </p:sp>
    </p:spTree>
    <p:extLst>
      <p:ext uri="{BB962C8B-B14F-4D97-AF65-F5344CB8AC3E}">
        <p14:creationId xmlns:p14="http://schemas.microsoft.com/office/powerpoint/2010/main" val="398396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dirty="0"/>
              <a:t>Ponto inicial é a restauração e aprimoramento de imagens reais. Seja pela câmera do celular, câmera fotográfica, ou fonte de imagem antiga, ou condições naturais de iluminação com clima e o tempo.</a:t>
            </a:r>
          </a:p>
        </p:txBody>
      </p:sp>
      <p:pic>
        <p:nvPicPr>
          <p:cNvPr id="1030" name="Picture 6" descr="CorelDRAW Ajuda | Ajustar cor e tom">
            <a:extLst>
              <a:ext uri="{FF2B5EF4-FFF2-40B4-BE49-F238E27FC236}">
                <a16:creationId xmlns:a16="http://schemas.microsoft.com/office/drawing/2014/main" id="{BCC2727E-1EE4-64BD-559E-D3BF27D77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2" y="3159199"/>
            <a:ext cx="92868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81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Aprimoramento de imagem – </a:t>
            </a:r>
            <a:r>
              <a:rPr lang="pt-BR" dirty="0" err="1"/>
              <a:t>dataset</a:t>
            </a:r>
            <a:r>
              <a:rPr lang="pt-BR" dirty="0"/>
              <a:t> </a:t>
            </a:r>
            <a:r>
              <a:rPr lang="pt-BR" dirty="0" err="1"/>
              <a:t>LoL</a:t>
            </a:r>
            <a:r>
              <a:rPr lang="pt-BR" dirty="0"/>
              <a:t> </a:t>
            </a:r>
            <a:r>
              <a:rPr lang="pt-BR" dirty="0" err="1"/>
              <a:t>dataset</a:t>
            </a:r>
            <a:endParaRPr lang="pt-BR" dirty="0"/>
          </a:p>
        </p:txBody>
      </p:sp>
      <p:pic>
        <p:nvPicPr>
          <p:cNvPr id="10" name="Imagem 9">
            <a:extLst>
              <a:ext uri="{FF2B5EF4-FFF2-40B4-BE49-F238E27FC236}">
                <a16:creationId xmlns:a16="http://schemas.microsoft.com/office/drawing/2014/main" id="{D373D2F3-3E20-C57A-E2A4-05A1708D2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090" y="2470150"/>
            <a:ext cx="10617820" cy="3706813"/>
          </a:xfrm>
          <a:prstGeom prst="rect">
            <a:avLst/>
          </a:prstGeom>
        </p:spPr>
      </p:pic>
      <p:sp>
        <p:nvSpPr>
          <p:cNvPr id="16" name="CaixaDeTexto 15">
            <a:extLst>
              <a:ext uri="{FF2B5EF4-FFF2-40B4-BE49-F238E27FC236}">
                <a16:creationId xmlns:a16="http://schemas.microsoft.com/office/drawing/2014/main" id="{4233FD7C-F87B-FC37-BE2F-C998ECF4D948}"/>
              </a:ext>
            </a:extLst>
          </p:cNvPr>
          <p:cNvSpPr txBox="1"/>
          <p:nvPr/>
        </p:nvSpPr>
        <p:spPr>
          <a:xfrm>
            <a:off x="1457325" y="4011613"/>
            <a:ext cx="1312860" cy="369332"/>
          </a:xfrm>
          <a:prstGeom prst="rect">
            <a:avLst/>
          </a:prstGeom>
          <a:noFill/>
        </p:spPr>
        <p:txBody>
          <a:bodyPr wrap="none" rtlCol="0">
            <a:spAutoFit/>
          </a:bodyPr>
          <a:lstStyle/>
          <a:p>
            <a:r>
              <a:rPr lang="pt-BR" dirty="0"/>
              <a:t>Input </a:t>
            </a:r>
            <a:r>
              <a:rPr lang="pt-BR" dirty="0" err="1"/>
              <a:t>Image</a:t>
            </a:r>
            <a:endParaRPr lang="pt-BR" dirty="0"/>
          </a:p>
        </p:txBody>
      </p:sp>
      <p:sp>
        <p:nvSpPr>
          <p:cNvPr id="17" name="CaixaDeTexto 16">
            <a:extLst>
              <a:ext uri="{FF2B5EF4-FFF2-40B4-BE49-F238E27FC236}">
                <a16:creationId xmlns:a16="http://schemas.microsoft.com/office/drawing/2014/main" id="{5794022F-96B0-E2ED-DF21-5BAED16440D2}"/>
              </a:ext>
            </a:extLst>
          </p:cNvPr>
          <p:cNvSpPr txBox="1"/>
          <p:nvPr/>
        </p:nvSpPr>
        <p:spPr>
          <a:xfrm>
            <a:off x="4479925" y="4011613"/>
            <a:ext cx="649537" cy="369332"/>
          </a:xfrm>
          <a:prstGeom prst="rect">
            <a:avLst/>
          </a:prstGeom>
          <a:noFill/>
        </p:spPr>
        <p:txBody>
          <a:bodyPr wrap="none" rtlCol="0">
            <a:spAutoFit/>
          </a:bodyPr>
          <a:lstStyle/>
          <a:p>
            <a:r>
              <a:rPr lang="pt-BR" dirty="0"/>
              <a:t>LIME</a:t>
            </a:r>
          </a:p>
        </p:txBody>
      </p:sp>
      <p:sp>
        <p:nvSpPr>
          <p:cNvPr id="18" name="CaixaDeTexto 17">
            <a:extLst>
              <a:ext uri="{FF2B5EF4-FFF2-40B4-BE49-F238E27FC236}">
                <a16:creationId xmlns:a16="http://schemas.microsoft.com/office/drawing/2014/main" id="{06ADEA3D-16DF-71B3-EB57-D198723F3000}"/>
              </a:ext>
            </a:extLst>
          </p:cNvPr>
          <p:cNvSpPr txBox="1"/>
          <p:nvPr/>
        </p:nvSpPr>
        <p:spPr>
          <a:xfrm>
            <a:off x="1788986" y="5922408"/>
            <a:ext cx="585417" cy="369332"/>
          </a:xfrm>
          <a:prstGeom prst="rect">
            <a:avLst/>
          </a:prstGeom>
          <a:noFill/>
        </p:spPr>
        <p:txBody>
          <a:bodyPr wrap="none" rtlCol="0">
            <a:spAutoFit/>
          </a:bodyPr>
          <a:lstStyle/>
          <a:p>
            <a:r>
              <a:rPr lang="pt-BR" dirty="0"/>
              <a:t>SRIE</a:t>
            </a:r>
          </a:p>
        </p:txBody>
      </p:sp>
      <p:sp>
        <p:nvSpPr>
          <p:cNvPr id="19" name="CaixaDeTexto 18">
            <a:extLst>
              <a:ext uri="{FF2B5EF4-FFF2-40B4-BE49-F238E27FC236}">
                <a16:creationId xmlns:a16="http://schemas.microsoft.com/office/drawing/2014/main" id="{560BA669-8E40-C2F1-19D3-E09F6F35831C}"/>
              </a:ext>
            </a:extLst>
          </p:cNvPr>
          <p:cNvSpPr txBox="1"/>
          <p:nvPr/>
        </p:nvSpPr>
        <p:spPr>
          <a:xfrm>
            <a:off x="4544045" y="5922408"/>
            <a:ext cx="622286" cy="369332"/>
          </a:xfrm>
          <a:prstGeom prst="rect">
            <a:avLst/>
          </a:prstGeom>
          <a:noFill/>
        </p:spPr>
        <p:txBody>
          <a:bodyPr wrap="none" rtlCol="0">
            <a:spAutoFit/>
          </a:bodyPr>
          <a:lstStyle/>
          <a:p>
            <a:r>
              <a:rPr lang="pt-BR" dirty="0" err="1"/>
              <a:t>KinD</a:t>
            </a:r>
            <a:endParaRPr lang="pt-BR" dirty="0"/>
          </a:p>
        </p:txBody>
      </p:sp>
      <p:sp>
        <p:nvSpPr>
          <p:cNvPr id="20" name="CaixaDeTexto 19">
            <a:extLst>
              <a:ext uri="{FF2B5EF4-FFF2-40B4-BE49-F238E27FC236}">
                <a16:creationId xmlns:a16="http://schemas.microsoft.com/office/drawing/2014/main" id="{12257061-FC2B-1D57-F9DC-D76F7D10F49F}"/>
              </a:ext>
            </a:extLst>
          </p:cNvPr>
          <p:cNvSpPr txBox="1"/>
          <p:nvPr/>
        </p:nvSpPr>
        <p:spPr>
          <a:xfrm>
            <a:off x="7086602" y="4011613"/>
            <a:ext cx="630301" cy="369332"/>
          </a:xfrm>
          <a:prstGeom prst="rect">
            <a:avLst/>
          </a:prstGeom>
          <a:noFill/>
        </p:spPr>
        <p:txBody>
          <a:bodyPr wrap="none" rtlCol="0">
            <a:spAutoFit/>
          </a:bodyPr>
          <a:lstStyle/>
          <a:p>
            <a:r>
              <a:rPr lang="pt-BR" dirty="0"/>
              <a:t>CRM</a:t>
            </a:r>
          </a:p>
        </p:txBody>
      </p:sp>
      <p:sp>
        <p:nvSpPr>
          <p:cNvPr id="21" name="CaixaDeTexto 20">
            <a:extLst>
              <a:ext uri="{FF2B5EF4-FFF2-40B4-BE49-F238E27FC236}">
                <a16:creationId xmlns:a16="http://schemas.microsoft.com/office/drawing/2014/main" id="{4DD37005-F2A5-FFBF-2473-1107689664AF}"/>
              </a:ext>
            </a:extLst>
          </p:cNvPr>
          <p:cNvSpPr txBox="1"/>
          <p:nvPr/>
        </p:nvSpPr>
        <p:spPr>
          <a:xfrm>
            <a:off x="9490029" y="4011613"/>
            <a:ext cx="1293624" cy="369332"/>
          </a:xfrm>
          <a:prstGeom prst="rect">
            <a:avLst/>
          </a:prstGeom>
          <a:noFill/>
        </p:spPr>
        <p:txBody>
          <a:bodyPr wrap="none" rtlCol="0">
            <a:spAutoFit/>
          </a:bodyPr>
          <a:lstStyle/>
          <a:p>
            <a:r>
              <a:rPr lang="pt-BR" dirty="0" err="1"/>
              <a:t>Retinex</a:t>
            </a:r>
            <a:r>
              <a:rPr lang="pt-BR" dirty="0"/>
              <a:t>-Net</a:t>
            </a:r>
          </a:p>
        </p:txBody>
      </p:sp>
      <p:sp>
        <p:nvSpPr>
          <p:cNvPr id="22" name="CaixaDeTexto 21">
            <a:extLst>
              <a:ext uri="{FF2B5EF4-FFF2-40B4-BE49-F238E27FC236}">
                <a16:creationId xmlns:a16="http://schemas.microsoft.com/office/drawing/2014/main" id="{027373BD-8F60-C647-B039-15DF8EF436CC}"/>
              </a:ext>
            </a:extLst>
          </p:cNvPr>
          <p:cNvSpPr txBox="1"/>
          <p:nvPr/>
        </p:nvSpPr>
        <p:spPr>
          <a:xfrm>
            <a:off x="6949352" y="5942568"/>
            <a:ext cx="904799" cy="369332"/>
          </a:xfrm>
          <a:prstGeom prst="rect">
            <a:avLst/>
          </a:prstGeom>
          <a:noFill/>
        </p:spPr>
        <p:txBody>
          <a:bodyPr wrap="none" rtlCol="0">
            <a:spAutoFit/>
          </a:bodyPr>
          <a:lstStyle/>
          <a:p>
            <a:r>
              <a:rPr lang="pt-BR" dirty="0" err="1"/>
              <a:t>MIRNet</a:t>
            </a:r>
            <a:endParaRPr lang="pt-BR" dirty="0"/>
          </a:p>
        </p:txBody>
      </p:sp>
      <p:sp>
        <p:nvSpPr>
          <p:cNvPr id="23" name="CaixaDeTexto 22">
            <a:extLst>
              <a:ext uri="{FF2B5EF4-FFF2-40B4-BE49-F238E27FC236}">
                <a16:creationId xmlns:a16="http://schemas.microsoft.com/office/drawing/2014/main" id="{60A3868F-2F1A-544F-715C-33120204B415}"/>
              </a:ext>
            </a:extLst>
          </p:cNvPr>
          <p:cNvSpPr txBox="1"/>
          <p:nvPr/>
        </p:nvSpPr>
        <p:spPr>
          <a:xfrm>
            <a:off x="9684441" y="5922408"/>
            <a:ext cx="1442511" cy="369332"/>
          </a:xfrm>
          <a:prstGeom prst="rect">
            <a:avLst/>
          </a:prstGeom>
          <a:noFill/>
        </p:spPr>
        <p:txBody>
          <a:bodyPr wrap="none" rtlCol="0">
            <a:spAutoFit/>
          </a:bodyPr>
          <a:lstStyle/>
          <a:p>
            <a:r>
              <a:rPr lang="pt-BR" dirty="0"/>
              <a:t>Ground-</a:t>
            </a:r>
            <a:r>
              <a:rPr lang="pt-BR" dirty="0" err="1"/>
              <a:t>truth</a:t>
            </a:r>
            <a:endParaRPr lang="pt-BR" dirty="0"/>
          </a:p>
        </p:txBody>
      </p:sp>
    </p:spTree>
    <p:extLst>
      <p:ext uri="{BB962C8B-B14F-4D97-AF65-F5344CB8AC3E}">
        <p14:creationId xmlns:p14="http://schemas.microsoft.com/office/powerpoint/2010/main" val="2427680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Aprimoramento de imagem – MIT Adobe </a:t>
            </a:r>
            <a:r>
              <a:rPr lang="pt-BR" dirty="0" err="1"/>
              <a:t>FiveK</a:t>
            </a:r>
            <a:r>
              <a:rPr lang="pt-BR" dirty="0"/>
              <a:t> </a:t>
            </a:r>
            <a:r>
              <a:rPr lang="pt-BR" dirty="0" err="1"/>
              <a:t>dataset</a:t>
            </a:r>
            <a:endParaRPr lang="pt-BR" dirty="0"/>
          </a:p>
        </p:txBody>
      </p:sp>
      <p:pic>
        <p:nvPicPr>
          <p:cNvPr id="17" name="Imagem 16">
            <a:extLst>
              <a:ext uri="{FF2B5EF4-FFF2-40B4-BE49-F238E27FC236}">
                <a16:creationId xmlns:a16="http://schemas.microsoft.com/office/drawing/2014/main" id="{2C5CD055-C872-615A-A77E-F4D6A36A1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0" y="2443956"/>
            <a:ext cx="7277100" cy="3114675"/>
          </a:xfrm>
          <a:prstGeom prst="rect">
            <a:avLst/>
          </a:prstGeom>
        </p:spPr>
      </p:pic>
      <p:sp>
        <p:nvSpPr>
          <p:cNvPr id="19" name="CaixaDeTexto 18">
            <a:extLst>
              <a:ext uri="{FF2B5EF4-FFF2-40B4-BE49-F238E27FC236}">
                <a16:creationId xmlns:a16="http://schemas.microsoft.com/office/drawing/2014/main" id="{D9A88A23-5371-717F-01FA-39B0ADE27866}"/>
              </a:ext>
            </a:extLst>
          </p:cNvPr>
          <p:cNvSpPr txBox="1"/>
          <p:nvPr/>
        </p:nvSpPr>
        <p:spPr>
          <a:xfrm>
            <a:off x="3070225" y="3816627"/>
            <a:ext cx="1312860" cy="369332"/>
          </a:xfrm>
          <a:prstGeom prst="rect">
            <a:avLst/>
          </a:prstGeom>
          <a:noFill/>
        </p:spPr>
        <p:txBody>
          <a:bodyPr wrap="none" rtlCol="0">
            <a:spAutoFit/>
          </a:bodyPr>
          <a:lstStyle/>
          <a:p>
            <a:r>
              <a:rPr lang="pt-BR" dirty="0"/>
              <a:t>Input </a:t>
            </a:r>
            <a:r>
              <a:rPr lang="pt-BR" dirty="0" err="1"/>
              <a:t>Image</a:t>
            </a:r>
            <a:endParaRPr lang="pt-BR" dirty="0"/>
          </a:p>
        </p:txBody>
      </p:sp>
      <p:sp>
        <p:nvSpPr>
          <p:cNvPr id="20" name="CaixaDeTexto 19">
            <a:extLst>
              <a:ext uri="{FF2B5EF4-FFF2-40B4-BE49-F238E27FC236}">
                <a16:creationId xmlns:a16="http://schemas.microsoft.com/office/drawing/2014/main" id="{457DD167-67F0-86E6-8A10-ECD4DC3590F9}"/>
              </a:ext>
            </a:extLst>
          </p:cNvPr>
          <p:cNvSpPr txBox="1"/>
          <p:nvPr/>
        </p:nvSpPr>
        <p:spPr>
          <a:xfrm>
            <a:off x="5723141" y="3797854"/>
            <a:ext cx="745717" cy="369332"/>
          </a:xfrm>
          <a:prstGeom prst="rect">
            <a:avLst/>
          </a:prstGeom>
          <a:noFill/>
        </p:spPr>
        <p:txBody>
          <a:bodyPr wrap="none" rtlCol="0">
            <a:spAutoFit/>
          </a:bodyPr>
          <a:lstStyle/>
          <a:p>
            <a:r>
              <a:rPr lang="pt-BR" dirty="0"/>
              <a:t>HDRN</a:t>
            </a:r>
          </a:p>
        </p:txBody>
      </p:sp>
      <p:sp>
        <p:nvSpPr>
          <p:cNvPr id="21" name="CaixaDeTexto 20">
            <a:extLst>
              <a:ext uri="{FF2B5EF4-FFF2-40B4-BE49-F238E27FC236}">
                <a16:creationId xmlns:a16="http://schemas.microsoft.com/office/drawing/2014/main" id="{85AE9737-41DB-BB58-D789-0768B6A36206}"/>
              </a:ext>
            </a:extLst>
          </p:cNvPr>
          <p:cNvSpPr txBox="1"/>
          <p:nvPr/>
        </p:nvSpPr>
        <p:spPr>
          <a:xfrm>
            <a:off x="8283166" y="3797854"/>
            <a:ext cx="558166" cy="369332"/>
          </a:xfrm>
          <a:prstGeom prst="rect">
            <a:avLst/>
          </a:prstGeom>
          <a:noFill/>
        </p:spPr>
        <p:txBody>
          <a:bodyPr wrap="none" rtlCol="0">
            <a:spAutoFit/>
          </a:bodyPr>
          <a:lstStyle/>
          <a:p>
            <a:r>
              <a:rPr lang="pt-BR" dirty="0"/>
              <a:t>DPE</a:t>
            </a:r>
          </a:p>
        </p:txBody>
      </p:sp>
      <p:sp>
        <p:nvSpPr>
          <p:cNvPr id="22" name="CaixaDeTexto 21">
            <a:extLst>
              <a:ext uri="{FF2B5EF4-FFF2-40B4-BE49-F238E27FC236}">
                <a16:creationId xmlns:a16="http://schemas.microsoft.com/office/drawing/2014/main" id="{63DB44B4-11A5-8FE0-B6A8-90208A6099D8}"/>
              </a:ext>
            </a:extLst>
          </p:cNvPr>
          <p:cNvSpPr txBox="1"/>
          <p:nvPr/>
        </p:nvSpPr>
        <p:spPr>
          <a:xfrm>
            <a:off x="3070225" y="5498465"/>
            <a:ext cx="1111202" cy="369332"/>
          </a:xfrm>
          <a:prstGeom prst="rect">
            <a:avLst/>
          </a:prstGeom>
          <a:noFill/>
        </p:spPr>
        <p:txBody>
          <a:bodyPr wrap="none" rtlCol="0">
            <a:spAutoFit/>
          </a:bodyPr>
          <a:lstStyle/>
          <a:p>
            <a:r>
              <a:rPr lang="pt-BR" dirty="0" err="1"/>
              <a:t>Deep</a:t>
            </a:r>
            <a:r>
              <a:rPr lang="pt-BR" dirty="0"/>
              <a:t> UPE</a:t>
            </a:r>
          </a:p>
        </p:txBody>
      </p:sp>
      <p:sp>
        <p:nvSpPr>
          <p:cNvPr id="23" name="CaixaDeTexto 22">
            <a:extLst>
              <a:ext uri="{FF2B5EF4-FFF2-40B4-BE49-F238E27FC236}">
                <a16:creationId xmlns:a16="http://schemas.microsoft.com/office/drawing/2014/main" id="{DF44AB1E-5655-D8F2-5A7E-52144714C7E7}"/>
              </a:ext>
            </a:extLst>
          </p:cNvPr>
          <p:cNvSpPr txBox="1"/>
          <p:nvPr/>
        </p:nvSpPr>
        <p:spPr>
          <a:xfrm>
            <a:off x="5540398" y="5488166"/>
            <a:ext cx="904799" cy="369332"/>
          </a:xfrm>
          <a:prstGeom prst="rect">
            <a:avLst/>
          </a:prstGeom>
          <a:noFill/>
        </p:spPr>
        <p:txBody>
          <a:bodyPr wrap="none" rtlCol="0">
            <a:spAutoFit/>
          </a:bodyPr>
          <a:lstStyle/>
          <a:p>
            <a:r>
              <a:rPr lang="pt-BR" dirty="0" err="1"/>
              <a:t>MIRNet</a:t>
            </a:r>
            <a:endParaRPr lang="pt-BR" dirty="0"/>
          </a:p>
        </p:txBody>
      </p:sp>
      <p:sp>
        <p:nvSpPr>
          <p:cNvPr id="24" name="CaixaDeTexto 23">
            <a:extLst>
              <a:ext uri="{FF2B5EF4-FFF2-40B4-BE49-F238E27FC236}">
                <a16:creationId xmlns:a16="http://schemas.microsoft.com/office/drawing/2014/main" id="{449BBD7C-57D6-D20C-BA10-40A3E0FDDA4C}"/>
              </a:ext>
            </a:extLst>
          </p:cNvPr>
          <p:cNvSpPr txBox="1"/>
          <p:nvPr/>
        </p:nvSpPr>
        <p:spPr>
          <a:xfrm>
            <a:off x="8109849" y="5488166"/>
            <a:ext cx="1466555" cy="369332"/>
          </a:xfrm>
          <a:prstGeom prst="rect">
            <a:avLst/>
          </a:prstGeom>
          <a:noFill/>
        </p:spPr>
        <p:txBody>
          <a:bodyPr wrap="none" rtlCol="0">
            <a:spAutoFit/>
          </a:bodyPr>
          <a:lstStyle/>
          <a:p>
            <a:r>
              <a:rPr lang="pt-BR" dirty="0"/>
              <a:t>Ground </a:t>
            </a:r>
            <a:r>
              <a:rPr lang="pt-BR" dirty="0" err="1"/>
              <a:t>thuth</a:t>
            </a:r>
            <a:endParaRPr lang="pt-BR" dirty="0"/>
          </a:p>
        </p:txBody>
      </p:sp>
    </p:spTree>
    <p:extLst>
      <p:ext uri="{BB962C8B-B14F-4D97-AF65-F5344CB8AC3E}">
        <p14:creationId xmlns:p14="http://schemas.microsoft.com/office/powerpoint/2010/main" val="3455794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Vantagens e desvantagens - Vantagens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424763"/>
            <a:ext cx="10515600" cy="5433237"/>
          </a:xfrm>
        </p:spPr>
        <p:txBody>
          <a:bodyPr>
            <a:normAutofit fontScale="70000" lnSpcReduction="20000"/>
          </a:bodyPr>
          <a:lstStyle/>
          <a:p>
            <a:r>
              <a:rPr lang="pt-BR" dirty="0"/>
              <a:t>Preservação de detalhes espaciais: O modelo </a:t>
            </a:r>
            <a:r>
              <a:rPr lang="pt-BR" dirty="0" err="1"/>
              <a:t>MIRNet</a:t>
            </a:r>
            <a:r>
              <a:rPr lang="pt-BR" dirty="0"/>
              <a:t> mantém as representações de alta resolução ao longo de toda a rede, preservando assim os detalhes espaciais precisos da imagem.</a:t>
            </a:r>
          </a:p>
          <a:p>
            <a:endParaRPr lang="pt-BR" dirty="0"/>
          </a:p>
          <a:p>
            <a:r>
              <a:rPr lang="pt-BR" dirty="0"/>
              <a:t>Contextualização robusta: As ramificações paralelas do </a:t>
            </a:r>
            <a:r>
              <a:rPr lang="pt-BR" dirty="0" err="1"/>
              <a:t>MIRNet</a:t>
            </a:r>
            <a:r>
              <a:rPr lang="pt-BR" dirty="0"/>
              <a:t> processam as características em diferentes escalas de resolução, o que permite a captura de informações de contexto semântico amplas.</a:t>
            </a:r>
          </a:p>
          <a:p>
            <a:endParaRPr lang="pt-BR" dirty="0"/>
          </a:p>
          <a:p>
            <a:r>
              <a:rPr lang="pt-BR" dirty="0"/>
              <a:t>Troca de informações eficaz: O </a:t>
            </a:r>
            <a:r>
              <a:rPr lang="pt-BR" dirty="0" err="1"/>
              <a:t>MIRNet</a:t>
            </a:r>
            <a:r>
              <a:rPr lang="pt-BR" dirty="0"/>
              <a:t> possui um mecanismo de troca de informações entre as ramificações de múltiplas resoluções, consolidando assim as características de alta resolução com o auxílio das características de baixa resolução e vice-versa.</a:t>
            </a:r>
          </a:p>
          <a:p>
            <a:endParaRPr lang="pt-BR" dirty="0"/>
          </a:p>
          <a:p>
            <a:r>
              <a:rPr lang="pt-BR" dirty="0"/>
              <a:t>Atenção dinâmica: O </a:t>
            </a:r>
            <a:r>
              <a:rPr lang="pt-BR" dirty="0" err="1"/>
              <a:t>MIRNet</a:t>
            </a:r>
            <a:r>
              <a:rPr lang="pt-BR" dirty="0"/>
              <a:t> emprega unidades de atenção espacial e de canal, que ajustam dinamicamente os campos receptivos e permitem uma agregação eficaz das características </a:t>
            </a:r>
            <a:r>
              <a:rPr lang="pt-BR" dirty="0" err="1"/>
              <a:t>multi-escala</a:t>
            </a:r>
            <a:r>
              <a:rPr lang="pt-BR" dirty="0"/>
              <a:t>.</a:t>
            </a:r>
          </a:p>
          <a:p>
            <a:endParaRPr lang="pt-BR" dirty="0"/>
          </a:p>
          <a:p>
            <a:r>
              <a:rPr lang="pt-BR" dirty="0"/>
              <a:t>Desempenho de ponta: Nos testes em vários conjuntos de dados de referência, o </a:t>
            </a:r>
            <a:r>
              <a:rPr lang="pt-BR" dirty="0" err="1"/>
              <a:t>MIRNet</a:t>
            </a:r>
            <a:r>
              <a:rPr lang="pt-BR" dirty="0"/>
              <a:t> alcança os melhores resultados do estado da arte em tarefas de restauração e aprimoramento de imagens.</a:t>
            </a:r>
          </a:p>
          <a:p>
            <a:pPr marL="0" indent="0">
              <a:buNone/>
            </a:pPr>
            <a:r>
              <a:rPr lang="pt-BR" dirty="0">
                <a:hlinkClick r:id="rId2"/>
              </a:rPr>
              <a:t>https://arxiv.org/pdf/2003.06792v2</a:t>
            </a:r>
            <a:endParaRPr lang="pt-BR" dirty="0"/>
          </a:p>
          <a:p>
            <a:pPr marL="0" indent="0">
              <a:buNone/>
            </a:pPr>
            <a:endParaRPr lang="pt-BR" dirty="0"/>
          </a:p>
        </p:txBody>
      </p:sp>
      <p:pic>
        <p:nvPicPr>
          <p:cNvPr id="5" name="Imagem 4">
            <a:extLst>
              <a:ext uri="{FF2B5EF4-FFF2-40B4-BE49-F238E27FC236}">
                <a16:creationId xmlns:a16="http://schemas.microsoft.com/office/drawing/2014/main" id="{AF8C9D1D-BDE0-ED71-612A-0C49DE864610}"/>
              </a:ext>
            </a:extLst>
          </p:cNvPr>
          <p:cNvPicPr>
            <a:picLocks noChangeAspect="1"/>
          </p:cNvPicPr>
          <p:nvPr/>
        </p:nvPicPr>
        <p:blipFill>
          <a:blip r:embed="rId3"/>
          <a:stretch>
            <a:fillRect/>
          </a:stretch>
        </p:blipFill>
        <p:spPr>
          <a:xfrm>
            <a:off x="10631265" y="0"/>
            <a:ext cx="1560735" cy="1439014"/>
          </a:xfrm>
          <a:prstGeom prst="rect">
            <a:avLst/>
          </a:prstGeom>
        </p:spPr>
      </p:pic>
    </p:spTree>
    <p:extLst>
      <p:ext uri="{BB962C8B-B14F-4D97-AF65-F5344CB8AC3E}">
        <p14:creationId xmlns:p14="http://schemas.microsoft.com/office/powerpoint/2010/main" val="16245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Vantagens e desvantagens - Desvantagens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424763"/>
            <a:ext cx="10515600" cy="5433237"/>
          </a:xfrm>
        </p:spPr>
        <p:txBody>
          <a:bodyPr>
            <a:normAutofit fontScale="70000" lnSpcReduction="20000"/>
          </a:bodyPr>
          <a:lstStyle/>
          <a:p>
            <a:r>
              <a:rPr lang="pt-BR" dirty="0"/>
              <a:t>Complexidade do modelo: A arquitetura do </a:t>
            </a:r>
            <a:r>
              <a:rPr lang="pt-BR" dirty="0" err="1"/>
              <a:t>MIRNet</a:t>
            </a:r>
            <a:r>
              <a:rPr lang="pt-BR" dirty="0"/>
              <a:t> é relativamente complexa, com múltiplas ramificações e mecanismos de atenção, o que pode resultar em um número maior de parâmetros e uma demanda computacional mais elevada. Uma imagem complexa demora em torno de 30 segundos para ser processada. Não existe inferência em tempo real ainda.</a:t>
            </a:r>
          </a:p>
          <a:p>
            <a:endParaRPr lang="pt-BR" dirty="0"/>
          </a:p>
          <a:p>
            <a:r>
              <a:rPr lang="pt-BR" dirty="0"/>
              <a:t>Necessidade de treinamento abrangente: Para obter o melhor desempenho, o </a:t>
            </a:r>
            <a:r>
              <a:rPr lang="pt-BR" dirty="0" err="1"/>
              <a:t>MIRNet</a:t>
            </a:r>
            <a:r>
              <a:rPr lang="pt-BR" dirty="0"/>
              <a:t> requer um treinamento extensivo em uma ampla gama de conjuntos de dados, o que pode ser um processo demorado e exigente.</a:t>
            </a:r>
          </a:p>
          <a:p>
            <a:endParaRPr lang="pt-BR" dirty="0"/>
          </a:p>
          <a:p>
            <a:r>
              <a:rPr lang="pt-BR" dirty="0"/>
              <a:t>Interoperabilidade limitada: Como a maioria dos modelos de </a:t>
            </a:r>
            <a:r>
              <a:rPr lang="pt-BR" dirty="0" err="1"/>
              <a:t>deep</a:t>
            </a:r>
            <a:r>
              <a:rPr lang="pt-BR" dirty="0"/>
              <a:t> learning, o </a:t>
            </a:r>
            <a:r>
              <a:rPr lang="pt-BR" dirty="0" err="1"/>
              <a:t>MIRNet</a:t>
            </a:r>
            <a:r>
              <a:rPr lang="pt-BR" dirty="0"/>
              <a:t> pode ser considerado uma </a:t>
            </a:r>
            <a:r>
              <a:rPr lang="pt-BR" b="1" dirty="0"/>
              <a:t>"caixa-preta", </a:t>
            </a:r>
            <a:r>
              <a:rPr lang="pt-BR" dirty="0"/>
              <a:t>o que limita a compreensão de como exatamente o modelo aprende e toma decisões.</a:t>
            </a:r>
          </a:p>
          <a:p>
            <a:endParaRPr lang="pt-BR" dirty="0"/>
          </a:p>
          <a:p>
            <a:r>
              <a:rPr lang="pt-BR" dirty="0"/>
              <a:t>Possível sensibilidade a artefatos: Embora o </a:t>
            </a:r>
            <a:r>
              <a:rPr lang="pt-BR" dirty="0" err="1"/>
              <a:t>MIRNet</a:t>
            </a:r>
            <a:r>
              <a:rPr lang="pt-BR" dirty="0"/>
              <a:t> seja robusto em geral, pode haver casos em que certas características da imagem ou tipos de degradação podem levar à introdução de artefatos visuais indesejados.</a:t>
            </a:r>
          </a:p>
          <a:p>
            <a:pPr marL="0" indent="0">
              <a:buNone/>
            </a:pPr>
            <a:endParaRPr lang="pt-BR" dirty="0">
              <a:hlinkClick r:id="rId2"/>
            </a:endParaRPr>
          </a:p>
          <a:p>
            <a:pPr marL="0" indent="0">
              <a:buNone/>
            </a:pPr>
            <a:r>
              <a:rPr lang="pt-BR" dirty="0">
                <a:hlinkClick r:id="rId2"/>
              </a:rPr>
              <a:t>https://arxiv.org/pdf/2003.06792v2</a:t>
            </a:r>
            <a:endParaRPr lang="pt-BR" dirty="0"/>
          </a:p>
          <a:p>
            <a:pPr marL="0" indent="0">
              <a:buNone/>
            </a:pPr>
            <a:endParaRPr lang="pt-BR" dirty="0"/>
          </a:p>
        </p:txBody>
      </p:sp>
      <p:pic>
        <p:nvPicPr>
          <p:cNvPr id="5" name="Imagem 4">
            <a:extLst>
              <a:ext uri="{FF2B5EF4-FFF2-40B4-BE49-F238E27FC236}">
                <a16:creationId xmlns:a16="http://schemas.microsoft.com/office/drawing/2014/main" id="{30953415-5F1B-DB13-F0E8-E9FDDA168D11}"/>
              </a:ext>
            </a:extLst>
          </p:cNvPr>
          <p:cNvPicPr>
            <a:picLocks noChangeAspect="1"/>
          </p:cNvPicPr>
          <p:nvPr/>
        </p:nvPicPr>
        <p:blipFill>
          <a:blip r:embed="rId3"/>
          <a:stretch>
            <a:fillRect/>
          </a:stretch>
        </p:blipFill>
        <p:spPr>
          <a:xfrm>
            <a:off x="10632204" y="181"/>
            <a:ext cx="1559796" cy="1424582"/>
          </a:xfrm>
          <a:prstGeom prst="rect">
            <a:avLst/>
          </a:prstGeom>
        </p:spPr>
      </p:pic>
    </p:spTree>
    <p:extLst>
      <p:ext uri="{BB962C8B-B14F-4D97-AF65-F5344CB8AC3E}">
        <p14:creationId xmlns:p14="http://schemas.microsoft.com/office/powerpoint/2010/main" val="413792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5205966" y="1965687"/>
            <a:ext cx="6696740" cy="4351338"/>
          </a:xfrm>
        </p:spPr>
        <p:txBody>
          <a:bodyPr>
            <a:normAutofit fontScale="92500" lnSpcReduction="20000"/>
          </a:bodyPr>
          <a:lstStyle/>
          <a:p>
            <a:r>
              <a:rPr lang="pt-BR" dirty="0"/>
              <a:t>Fotografia com smartphones</a:t>
            </a:r>
          </a:p>
          <a:p>
            <a:endParaRPr lang="pt-BR" dirty="0"/>
          </a:p>
          <a:p>
            <a:endParaRPr lang="pt-BR" dirty="0"/>
          </a:p>
          <a:p>
            <a:r>
              <a:rPr lang="pt-BR" dirty="0"/>
              <a:t>Vigilância por vídeo</a:t>
            </a:r>
          </a:p>
          <a:p>
            <a:endParaRPr lang="pt-BR" dirty="0"/>
          </a:p>
          <a:p>
            <a:endParaRPr lang="pt-BR" dirty="0"/>
          </a:p>
          <a:p>
            <a:r>
              <a:rPr lang="pt-BR" dirty="0"/>
              <a:t>Processamento de imagens médicas</a:t>
            </a:r>
          </a:p>
          <a:p>
            <a:endParaRPr lang="pt-BR" dirty="0"/>
          </a:p>
          <a:p>
            <a:endParaRPr lang="pt-BR" dirty="0"/>
          </a:p>
          <a:p>
            <a:r>
              <a:rPr lang="pt-BR" dirty="0"/>
              <a:t>Processamento de imagens de satélite e drone</a:t>
            </a:r>
          </a:p>
        </p:txBody>
      </p:sp>
      <p:pic>
        <p:nvPicPr>
          <p:cNvPr id="1026" name="Picture 2" descr="10 dicas para enfrentar o medo da ressonância magnética">
            <a:extLst>
              <a:ext uri="{FF2B5EF4-FFF2-40B4-BE49-F238E27FC236}">
                <a16:creationId xmlns:a16="http://schemas.microsoft.com/office/drawing/2014/main" id="{9293181E-F6E1-B3AA-183B-2633F7AF8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94" y="1491310"/>
            <a:ext cx="3921070" cy="24506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streador via Satélite: Como Funciona e Vantagens">
            <a:extLst>
              <a:ext uri="{FF2B5EF4-FFF2-40B4-BE49-F238E27FC236}">
                <a16:creationId xmlns:a16="http://schemas.microsoft.com/office/drawing/2014/main" id="{4FA02EF3-CEDE-D79A-B8BA-F42BFC124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41356"/>
            <a:ext cx="4844459" cy="271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65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Exemplo(s) de aplicação</a:t>
            </a:r>
          </a:p>
        </p:txBody>
      </p:sp>
      <p:sp>
        <p:nvSpPr>
          <p:cNvPr id="5" name="Espaço Reservado para Conteúdo 4">
            <a:extLst>
              <a:ext uri="{FF2B5EF4-FFF2-40B4-BE49-F238E27FC236}">
                <a16:creationId xmlns:a16="http://schemas.microsoft.com/office/drawing/2014/main" id="{ABAC0737-AB00-E45D-37E9-CD9DA6250438}"/>
              </a:ext>
            </a:extLst>
          </p:cNvPr>
          <p:cNvSpPr>
            <a:spLocks noGrp="1"/>
          </p:cNvSpPr>
          <p:nvPr>
            <p:ph idx="1"/>
          </p:nvPr>
        </p:nvSpPr>
        <p:spPr/>
        <p:txBody>
          <a:bodyPr anchor="ctr"/>
          <a:lstStyle/>
          <a:p>
            <a:pPr algn="ctr"/>
            <a:r>
              <a:rPr lang="pt-BR" sz="2000" dirty="0">
                <a:hlinkClick r:id="rId2"/>
              </a:rPr>
              <a:t>https://drive.google.com/file/d/1tsm4b1q59ZaMnZ3RnG0ZlFtsY08yz4Ng/view?usp=sharing</a:t>
            </a:r>
            <a:endParaRPr lang="pt-BR" sz="2000" dirty="0"/>
          </a:p>
          <a:p>
            <a:pPr marL="0" indent="0">
              <a:buNone/>
            </a:pPr>
            <a:endParaRPr lang="pt-BR" dirty="0"/>
          </a:p>
        </p:txBody>
      </p:sp>
      <p:pic>
        <p:nvPicPr>
          <p:cNvPr id="2050" name="Picture 2">
            <a:extLst>
              <a:ext uri="{FF2B5EF4-FFF2-40B4-BE49-F238E27FC236}">
                <a16:creationId xmlns:a16="http://schemas.microsoft.com/office/drawing/2014/main" id="{21709244-9736-C7A6-88A1-AF99C1C1E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906" y="14500"/>
            <a:ext cx="5876094" cy="36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137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err="1"/>
              <a:t>Quizz</a:t>
            </a:r>
            <a:endParaRPr lang="pt-BR" dirty="0"/>
          </a:p>
        </p:txBody>
      </p:sp>
      <p:sp>
        <p:nvSpPr>
          <p:cNvPr id="5" name="Espaço Reservado para Conteúdo 4">
            <a:extLst>
              <a:ext uri="{FF2B5EF4-FFF2-40B4-BE49-F238E27FC236}">
                <a16:creationId xmlns:a16="http://schemas.microsoft.com/office/drawing/2014/main" id="{ABAC0737-AB00-E45D-37E9-CD9DA6250438}"/>
              </a:ext>
            </a:extLst>
          </p:cNvPr>
          <p:cNvSpPr>
            <a:spLocks noGrp="1"/>
          </p:cNvSpPr>
          <p:nvPr>
            <p:ph idx="1"/>
          </p:nvPr>
        </p:nvSpPr>
        <p:spPr/>
        <p:txBody>
          <a:bodyPr anchor="ctr"/>
          <a:lstStyle/>
          <a:p>
            <a:pPr algn="ctr"/>
            <a:r>
              <a:rPr lang="pt-BR" sz="2000" dirty="0">
                <a:hlinkClick r:id="rId2"/>
              </a:rPr>
              <a:t>https://forms.gle/ExfRxyVqT8hPA1jx9</a:t>
            </a:r>
            <a:endParaRPr lang="pt-BR" sz="2000" dirty="0"/>
          </a:p>
        </p:txBody>
      </p:sp>
      <p:pic>
        <p:nvPicPr>
          <p:cNvPr id="1026" name="Picture 2" descr="Google forms - Free logo icons">
            <a:extLst>
              <a:ext uri="{FF2B5EF4-FFF2-40B4-BE49-F238E27FC236}">
                <a16:creationId xmlns:a16="http://schemas.microsoft.com/office/drawing/2014/main" id="{EF5A0BA8-E2B9-6342-6250-52BB5E1C3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66" y="1690688"/>
            <a:ext cx="3233590" cy="323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642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normAutofit fontScale="62500" lnSpcReduction="20000"/>
          </a:bodyPr>
          <a:lstStyle/>
          <a:p>
            <a:r>
              <a:rPr lang="pt-BR" dirty="0">
                <a:hlinkClick r:id="rId2"/>
              </a:rPr>
              <a:t>https://github.com/sayakpaul/MIRNet-TFLite-TRT</a:t>
            </a:r>
            <a:endParaRPr lang="pt-BR" dirty="0"/>
          </a:p>
          <a:p>
            <a:r>
              <a:rPr lang="pt-BR" dirty="0">
                <a:hlinkClick r:id="rId3"/>
              </a:rPr>
              <a:t>https://github.com/bhattbhavesh91/low-light-image-enhancement-tutorial</a:t>
            </a:r>
            <a:endParaRPr lang="pt-BR" dirty="0"/>
          </a:p>
          <a:p>
            <a:r>
              <a:rPr lang="pt-BR" dirty="0">
                <a:hlinkClick r:id="rId4"/>
              </a:rPr>
              <a:t>https://github.com/sayakpaul/MIRNet-TFLite-TRT?tab=readme-ov-file</a:t>
            </a:r>
            <a:endParaRPr lang="pt-BR" dirty="0"/>
          </a:p>
          <a:p>
            <a:r>
              <a:rPr lang="pt-BR" dirty="0">
                <a:hlinkClick r:id="rId5"/>
              </a:rPr>
              <a:t>https://github.com/soumik12345/MIRNet/?tab=readme-ov-file</a:t>
            </a:r>
            <a:endParaRPr lang="pt-BR" dirty="0"/>
          </a:p>
          <a:p>
            <a:r>
              <a:rPr lang="pt-BR" dirty="0">
                <a:hlinkClick r:id="rId6"/>
              </a:rPr>
              <a:t>https://arxiv.org/pdf/2003.06792v2</a:t>
            </a:r>
            <a:endParaRPr lang="pt-BR" dirty="0"/>
          </a:p>
          <a:p>
            <a:r>
              <a:rPr lang="pt-BR" dirty="0">
                <a:hlinkClick r:id="rId7"/>
              </a:rPr>
              <a:t>https://www.youtube.com/watch?v=BMza5yrwZ9s</a:t>
            </a:r>
            <a:endParaRPr lang="pt-BR" dirty="0"/>
          </a:p>
          <a:p>
            <a:r>
              <a:rPr lang="pt-BR" dirty="0">
                <a:hlinkClick r:id="rId8"/>
              </a:rPr>
              <a:t>https://www.youtube.com/watch?v=BdJT3u71EDo</a:t>
            </a:r>
            <a:endParaRPr lang="pt-BR" dirty="0"/>
          </a:p>
          <a:p>
            <a:r>
              <a:rPr lang="pt-BR" dirty="0">
                <a:hlinkClick r:id="rId9"/>
              </a:rPr>
              <a:t>https://keras.io/examples/vision/mirnet/</a:t>
            </a:r>
            <a:endParaRPr lang="pt-BR" dirty="0"/>
          </a:p>
          <a:p>
            <a:r>
              <a:rPr lang="pt-BR" dirty="0">
                <a:hlinkClick r:id="rId10"/>
              </a:rPr>
              <a:t>https://colab.research.google.com/github/Rishit-dagli/MIRNet-TFJS/blob/main/MIRNet_TFJS.ipynb#scrollTo=1VEYuMMPEcQh</a:t>
            </a:r>
            <a:endParaRPr lang="pt-BR" dirty="0"/>
          </a:p>
          <a:p>
            <a:r>
              <a:rPr lang="pt-BR" dirty="0">
                <a:hlinkClick r:id="rId11"/>
              </a:rPr>
              <a:t>https://colab.research.google.com/github/Rishit-dagli/MIRNet-TFJS/blob/main/MIRNet_Saved_Model.ipynb#scrollTo=eJTia8yDMzfp</a:t>
            </a:r>
            <a:endParaRPr lang="pt-BR" dirty="0"/>
          </a:p>
          <a:p>
            <a:r>
              <a:rPr lang="pt-BR" dirty="0">
                <a:hlinkClick r:id="rId12"/>
              </a:rPr>
              <a:t>https://link.springer.com/chapter/10.1007/978-3-030-67070-2_24</a:t>
            </a:r>
            <a:endParaRPr lang="pt-BR" dirty="0"/>
          </a:p>
          <a:p>
            <a:r>
              <a:rPr lang="pt-BR" dirty="0">
                <a:hlinkClick r:id="rId13"/>
              </a:rPr>
              <a:t>https://rishit-dagli.github.io/MIRNet-TFJS/</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dirty="0"/>
              <a:t>Câmeras de smartphone possui abertura pequena da câmera, por consequência frequentemente produz imagens com ruído e baixo contraste.</a:t>
            </a:r>
          </a:p>
        </p:txBody>
      </p:sp>
      <p:pic>
        <p:nvPicPr>
          <p:cNvPr id="7" name="Imagem 6">
            <a:extLst>
              <a:ext uri="{FF2B5EF4-FFF2-40B4-BE49-F238E27FC236}">
                <a16:creationId xmlns:a16="http://schemas.microsoft.com/office/drawing/2014/main" id="{42DC2B3C-BBDD-4D4E-92BF-53312362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95" y="3199699"/>
            <a:ext cx="11708209" cy="2977264"/>
          </a:xfrm>
          <a:prstGeom prst="rect">
            <a:avLst/>
          </a:prstGeom>
        </p:spPr>
      </p:pic>
      <p:sp>
        <p:nvSpPr>
          <p:cNvPr id="9" name="CaixaDeTexto 8">
            <a:extLst>
              <a:ext uri="{FF2B5EF4-FFF2-40B4-BE49-F238E27FC236}">
                <a16:creationId xmlns:a16="http://schemas.microsoft.com/office/drawing/2014/main" id="{1B9DC04C-DF20-5ED5-3083-ACF839AE8CBA}"/>
              </a:ext>
            </a:extLst>
          </p:cNvPr>
          <p:cNvSpPr txBox="1"/>
          <p:nvPr/>
        </p:nvSpPr>
        <p:spPr>
          <a:xfrm>
            <a:off x="1528430" y="6176963"/>
            <a:ext cx="863895" cy="369332"/>
          </a:xfrm>
          <a:prstGeom prst="rect">
            <a:avLst/>
          </a:prstGeom>
          <a:noFill/>
        </p:spPr>
        <p:txBody>
          <a:bodyPr wrap="square">
            <a:spAutoFit/>
          </a:bodyPr>
          <a:lstStyle/>
          <a:p>
            <a:r>
              <a:rPr lang="pt-BR" dirty="0"/>
              <a:t>Ruído</a:t>
            </a:r>
          </a:p>
        </p:txBody>
      </p:sp>
      <p:sp>
        <p:nvSpPr>
          <p:cNvPr id="10" name="CaixaDeTexto 9">
            <a:extLst>
              <a:ext uri="{FF2B5EF4-FFF2-40B4-BE49-F238E27FC236}">
                <a16:creationId xmlns:a16="http://schemas.microsoft.com/office/drawing/2014/main" id="{5E4B8E61-4C6F-D8FC-55F4-8C0695DDB342}"/>
              </a:ext>
            </a:extLst>
          </p:cNvPr>
          <p:cNvSpPr txBox="1"/>
          <p:nvPr/>
        </p:nvSpPr>
        <p:spPr>
          <a:xfrm>
            <a:off x="4147583" y="6179769"/>
            <a:ext cx="1806649" cy="369332"/>
          </a:xfrm>
          <a:prstGeom prst="rect">
            <a:avLst/>
          </a:prstGeom>
          <a:noFill/>
        </p:spPr>
        <p:txBody>
          <a:bodyPr wrap="square">
            <a:spAutoFit/>
          </a:bodyPr>
          <a:lstStyle/>
          <a:p>
            <a:r>
              <a:rPr lang="pt-BR" dirty="0"/>
              <a:t>Baixo contraste</a:t>
            </a:r>
          </a:p>
        </p:txBody>
      </p:sp>
      <p:sp>
        <p:nvSpPr>
          <p:cNvPr id="11" name="CaixaDeTexto 10">
            <a:extLst>
              <a:ext uri="{FF2B5EF4-FFF2-40B4-BE49-F238E27FC236}">
                <a16:creationId xmlns:a16="http://schemas.microsoft.com/office/drawing/2014/main" id="{57AC5270-4360-E4E6-10A2-589709D5F44B}"/>
              </a:ext>
            </a:extLst>
          </p:cNvPr>
          <p:cNvSpPr txBox="1"/>
          <p:nvPr/>
        </p:nvSpPr>
        <p:spPr>
          <a:xfrm>
            <a:off x="7542913" y="6201587"/>
            <a:ext cx="1494761" cy="369332"/>
          </a:xfrm>
          <a:prstGeom prst="rect">
            <a:avLst/>
          </a:prstGeom>
          <a:noFill/>
        </p:spPr>
        <p:txBody>
          <a:bodyPr wrap="square">
            <a:spAutoFit/>
          </a:bodyPr>
          <a:lstStyle/>
          <a:p>
            <a:r>
              <a:rPr lang="pt-BR" dirty="0"/>
              <a:t>Brilho baixo</a:t>
            </a:r>
          </a:p>
        </p:txBody>
      </p:sp>
      <p:sp>
        <p:nvSpPr>
          <p:cNvPr id="12" name="CaixaDeTexto 11">
            <a:extLst>
              <a:ext uri="{FF2B5EF4-FFF2-40B4-BE49-F238E27FC236}">
                <a16:creationId xmlns:a16="http://schemas.microsoft.com/office/drawing/2014/main" id="{736A2C4A-AE09-B9E9-F68E-BF2C3FF822CD}"/>
              </a:ext>
            </a:extLst>
          </p:cNvPr>
          <p:cNvSpPr txBox="1"/>
          <p:nvPr/>
        </p:nvSpPr>
        <p:spPr>
          <a:xfrm>
            <a:off x="10182000" y="6176963"/>
            <a:ext cx="1343693" cy="369332"/>
          </a:xfrm>
          <a:prstGeom prst="rect">
            <a:avLst/>
          </a:prstGeom>
          <a:noFill/>
        </p:spPr>
        <p:txBody>
          <a:bodyPr wrap="square">
            <a:spAutoFit/>
          </a:bodyPr>
          <a:lstStyle/>
          <a:p>
            <a:r>
              <a:rPr lang="pt-BR" dirty="0"/>
              <a:t>Brilho alto</a:t>
            </a:r>
          </a:p>
        </p:txBody>
      </p:sp>
    </p:spTree>
    <p:extLst>
      <p:ext uri="{BB962C8B-B14F-4D97-AF65-F5344CB8AC3E}">
        <p14:creationId xmlns:p14="http://schemas.microsoft.com/office/powerpoint/2010/main" val="30051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9" name="Espaço Reservado para Conteúdo 8">
            <a:extLst>
              <a:ext uri="{FF2B5EF4-FFF2-40B4-BE49-F238E27FC236}">
                <a16:creationId xmlns:a16="http://schemas.microsoft.com/office/drawing/2014/main" id="{94CA4DA5-F410-6C23-9914-06DE6D60BDBB}"/>
              </a:ext>
            </a:extLst>
          </p:cNvPr>
          <p:cNvSpPr>
            <a:spLocks noGrp="1"/>
          </p:cNvSpPr>
          <p:nvPr>
            <p:ph idx="1"/>
          </p:nvPr>
        </p:nvSpPr>
        <p:spPr/>
        <p:txBody>
          <a:bodyPr/>
          <a:lstStyle/>
          <a:p>
            <a:r>
              <a:rPr lang="pt-BR" dirty="0"/>
              <a:t>Restauração de imagem: processo de reconstruir a imagem original a partir da imagem degradada.</a:t>
            </a:r>
          </a:p>
          <a:p>
            <a:endParaRPr lang="pt-BR" dirty="0"/>
          </a:p>
        </p:txBody>
      </p:sp>
      <p:pic>
        <p:nvPicPr>
          <p:cNvPr id="11" name="Imagem 10">
            <a:extLst>
              <a:ext uri="{FF2B5EF4-FFF2-40B4-BE49-F238E27FC236}">
                <a16:creationId xmlns:a16="http://schemas.microsoft.com/office/drawing/2014/main" id="{7A886CBE-24D6-C894-A595-571999923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2716508"/>
            <a:ext cx="9464196" cy="2466975"/>
          </a:xfrm>
          <a:prstGeom prst="rect">
            <a:avLst/>
          </a:prstGeom>
        </p:spPr>
      </p:pic>
      <p:sp>
        <p:nvSpPr>
          <p:cNvPr id="12" name="Retângulo 11">
            <a:extLst>
              <a:ext uri="{FF2B5EF4-FFF2-40B4-BE49-F238E27FC236}">
                <a16:creationId xmlns:a16="http://schemas.microsoft.com/office/drawing/2014/main" id="{7BA5DA8E-41EB-F977-D37E-79DABBF498A3}"/>
              </a:ext>
            </a:extLst>
          </p:cNvPr>
          <p:cNvSpPr/>
          <p:nvPr/>
        </p:nvSpPr>
        <p:spPr>
          <a:xfrm>
            <a:off x="5060488" y="3508743"/>
            <a:ext cx="2381693"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Eliminar o ruído (Denoising)</a:t>
            </a:r>
          </a:p>
        </p:txBody>
      </p:sp>
    </p:spTree>
    <p:extLst>
      <p:ext uri="{BB962C8B-B14F-4D97-AF65-F5344CB8AC3E}">
        <p14:creationId xmlns:p14="http://schemas.microsoft.com/office/powerpoint/2010/main" val="318707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dirty="0"/>
              <a:t>Restauração de imagem: processo de reconstruir a imagem original a partir da imagem degradada.</a:t>
            </a:r>
          </a:p>
          <a:p>
            <a:endParaRPr lang="pt-BR" dirty="0"/>
          </a:p>
        </p:txBody>
      </p:sp>
      <p:pic>
        <p:nvPicPr>
          <p:cNvPr id="14" name="Imagem 13">
            <a:extLst>
              <a:ext uri="{FF2B5EF4-FFF2-40B4-BE49-F238E27FC236}">
                <a16:creationId xmlns:a16="http://schemas.microsoft.com/office/drawing/2014/main" id="{913F8D24-4159-584C-8FA7-B44E7C81E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0" y="2767806"/>
            <a:ext cx="9182100" cy="2466975"/>
          </a:xfrm>
          <a:prstGeom prst="rect">
            <a:avLst/>
          </a:prstGeom>
        </p:spPr>
      </p:pic>
      <p:sp>
        <p:nvSpPr>
          <p:cNvPr id="4" name="Retângulo 3">
            <a:extLst>
              <a:ext uri="{FF2B5EF4-FFF2-40B4-BE49-F238E27FC236}">
                <a16:creationId xmlns:a16="http://schemas.microsoft.com/office/drawing/2014/main" id="{F82E7DCB-E3AC-64A4-7FA0-ADF6168A8E53}"/>
              </a:ext>
            </a:extLst>
          </p:cNvPr>
          <p:cNvSpPr/>
          <p:nvPr/>
        </p:nvSpPr>
        <p:spPr>
          <a:xfrm>
            <a:off x="4905153" y="3560041"/>
            <a:ext cx="2381693"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Alta resolução </a:t>
            </a:r>
            <a:br>
              <a:rPr lang="pt-BR" sz="2000" dirty="0"/>
            </a:br>
            <a:r>
              <a:rPr lang="pt-BR" sz="2000" dirty="0"/>
              <a:t>(Super Resolution</a:t>
            </a:r>
            <a:r>
              <a:rPr lang="pt-BR" dirty="0"/>
              <a:t>)</a:t>
            </a:r>
          </a:p>
        </p:txBody>
      </p:sp>
    </p:spTree>
    <p:extLst>
      <p:ext uri="{BB962C8B-B14F-4D97-AF65-F5344CB8AC3E}">
        <p14:creationId xmlns:p14="http://schemas.microsoft.com/office/powerpoint/2010/main" val="154725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dirty="0"/>
              <a:t>Aprimoramento da imagem: Procedimento para melhorar a qualidade visual das imagens, com ajustes de cores e contraste.</a:t>
            </a:r>
          </a:p>
        </p:txBody>
      </p:sp>
      <p:pic>
        <p:nvPicPr>
          <p:cNvPr id="8" name="Imagem 7">
            <a:extLst>
              <a:ext uri="{FF2B5EF4-FFF2-40B4-BE49-F238E27FC236}">
                <a16:creationId xmlns:a16="http://schemas.microsoft.com/office/drawing/2014/main" id="{F4D54D49-E5FF-FB74-4552-A7FE5418C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2939256"/>
            <a:ext cx="10629900" cy="2124075"/>
          </a:xfrm>
          <a:prstGeom prst="rect">
            <a:avLst/>
          </a:prstGeom>
        </p:spPr>
      </p:pic>
      <p:sp>
        <p:nvSpPr>
          <p:cNvPr id="9" name="Retângulo 8">
            <a:extLst>
              <a:ext uri="{FF2B5EF4-FFF2-40B4-BE49-F238E27FC236}">
                <a16:creationId xmlns:a16="http://schemas.microsoft.com/office/drawing/2014/main" id="{1783CCA2-7805-4AA7-626C-7DDEFA37D495}"/>
              </a:ext>
            </a:extLst>
          </p:cNvPr>
          <p:cNvSpPr/>
          <p:nvPr/>
        </p:nvSpPr>
        <p:spPr>
          <a:xfrm>
            <a:off x="4805916" y="3560041"/>
            <a:ext cx="2573079"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Aprimoramento</a:t>
            </a:r>
            <a:endParaRPr lang="pt-BR" dirty="0"/>
          </a:p>
        </p:txBody>
      </p:sp>
    </p:spTree>
    <p:extLst>
      <p:ext uri="{BB962C8B-B14F-4D97-AF65-F5344CB8AC3E}">
        <p14:creationId xmlns:p14="http://schemas.microsoft.com/office/powerpoint/2010/main" val="244221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dirty="0"/>
          </a:p>
          <a:p>
            <a:endParaRPr lang="pt-BR" dirty="0"/>
          </a:p>
          <a:p>
            <a:r>
              <a:rPr lang="pt-BR" dirty="0"/>
              <a:t>Redes neurais convolucionais (</a:t>
            </a:r>
            <a:r>
              <a:rPr lang="pt-BR" b="1" dirty="0"/>
              <a:t>CNNs</a:t>
            </a:r>
            <a:r>
              <a:rPr lang="pt-BR" dirty="0"/>
              <a:t>) são bastante efetivas para restauração e aprimoramento de imagens e vídeos.</a:t>
            </a:r>
          </a:p>
          <a:p>
            <a:endParaRPr lang="pt-BR" dirty="0"/>
          </a:p>
          <a:p>
            <a:r>
              <a:rPr lang="pt-BR" b="1" dirty="0"/>
              <a:t>CNNs </a:t>
            </a:r>
            <a:r>
              <a:rPr lang="pt-BR" dirty="0"/>
              <a:t>possui capacidade forte para aprendizado de grandes escalas de datasets como COCO, </a:t>
            </a:r>
            <a:r>
              <a:rPr lang="pt-BR" dirty="0" err="1"/>
              <a:t>ImageNet</a:t>
            </a:r>
            <a:r>
              <a:rPr lang="pt-BR" dirty="0"/>
              <a:t>.</a:t>
            </a:r>
            <a:endParaRPr lang="pt-BR" b="1" dirty="0"/>
          </a:p>
        </p:txBody>
      </p:sp>
    </p:spTree>
    <p:extLst>
      <p:ext uri="{BB962C8B-B14F-4D97-AF65-F5344CB8AC3E}">
        <p14:creationId xmlns:p14="http://schemas.microsoft.com/office/powerpoint/2010/main" val="554420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b="1" dirty="0"/>
              <a:t>projeto de rede em escala única (alta resolução)</a:t>
            </a:r>
          </a:p>
          <a:p>
            <a:endParaRPr lang="pt-BR" b="1" dirty="0"/>
          </a:p>
          <a:p>
            <a:endParaRPr lang="pt-BR" b="1" dirty="0"/>
          </a:p>
          <a:p>
            <a:endParaRPr lang="pt-BR" b="1" dirty="0"/>
          </a:p>
          <a:p>
            <a:endParaRPr lang="pt-BR" b="1" dirty="0"/>
          </a:p>
          <a:p>
            <a:r>
              <a:rPr lang="pt-BR" b="1" dirty="0"/>
              <a:t>Encode-</a:t>
            </a:r>
            <a:r>
              <a:rPr lang="pt-BR" b="1" dirty="0" err="1"/>
              <a:t>Decoder</a:t>
            </a:r>
            <a:r>
              <a:rPr lang="pt-BR" b="1" dirty="0"/>
              <a:t> (Downsampling and Upsamplig)</a:t>
            </a:r>
          </a:p>
          <a:p>
            <a:endParaRPr lang="pt-BR" b="1" dirty="0"/>
          </a:p>
        </p:txBody>
      </p:sp>
      <p:sp>
        <p:nvSpPr>
          <p:cNvPr id="4" name="Retângulo 3">
            <a:extLst>
              <a:ext uri="{FF2B5EF4-FFF2-40B4-BE49-F238E27FC236}">
                <a16:creationId xmlns:a16="http://schemas.microsoft.com/office/drawing/2014/main" id="{297B3A29-E2FC-E38E-9734-7397A50C31D8}"/>
              </a:ext>
            </a:extLst>
          </p:cNvPr>
          <p:cNvSpPr/>
          <p:nvPr/>
        </p:nvSpPr>
        <p:spPr>
          <a:xfrm>
            <a:off x="2931489" y="2579849"/>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F72088D3-FC56-CCF2-278F-767F6ADE4EBA}"/>
              </a:ext>
            </a:extLst>
          </p:cNvPr>
          <p:cNvSpPr/>
          <p:nvPr/>
        </p:nvSpPr>
        <p:spPr>
          <a:xfrm>
            <a:off x="3530457"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9556F9D9-7323-F64D-4D06-362519201CCD}"/>
              </a:ext>
            </a:extLst>
          </p:cNvPr>
          <p:cNvSpPr/>
          <p:nvPr/>
        </p:nvSpPr>
        <p:spPr>
          <a:xfrm>
            <a:off x="4253471"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D294185-447E-4C2E-E2E3-054912A5BE34}"/>
              </a:ext>
            </a:extLst>
          </p:cNvPr>
          <p:cNvSpPr/>
          <p:nvPr/>
        </p:nvSpPr>
        <p:spPr>
          <a:xfrm>
            <a:off x="5368560"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1C57C6B-E3E8-B3B7-9630-0329F55760F1}"/>
              </a:ext>
            </a:extLst>
          </p:cNvPr>
          <p:cNvSpPr txBox="1"/>
          <p:nvPr/>
        </p:nvSpPr>
        <p:spPr>
          <a:xfrm>
            <a:off x="5037164" y="2723639"/>
            <a:ext cx="700873" cy="707886"/>
          </a:xfrm>
          <a:prstGeom prst="rect">
            <a:avLst/>
          </a:prstGeom>
          <a:noFill/>
        </p:spPr>
        <p:txBody>
          <a:bodyPr wrap="square" rtlCol="0">
            <a:spAutoFit/>
          </a:bodyPr>
          <a:lstStyle/>
          <a:p>
            <a:r>
              <a:rPr lang="pt-BR" sz="4000" dirty="0"/>
              <a:t>...</a:t>
            </a:r>
          </a:p>
        </p:txBody>
      </p:sp>
      <p:sp>
        <p:nvSpPr>
          <p:cNvPr id="14" name="Seta: para a Direita 13">
            <a:extLst>
              <a:ext uri="{FF2B5EF4-FFF2-40B4-BE49-F238E27FC236}">
                <a16:creationId xmlns:a16="http://schemas.microsoft.com/office/drawing/2014/main" id="{03A17B24-9DE9-BDD4-F674-FA0FAB206144}"/>
              </a:ext>
            </a:extLst>
          </p:cNvPr>
          <p:cNvSpPr/>
          <p:nvPr/>
        </p:nvSpPr>
        <p:spPr>
          <a:xfrm>
            <a:off x="2330302" y="3195464"/>
            <a:ext cx="648586" cy="236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34F783B7-B94C-B33E-8B0E-39F2B1BA1689}"/>
              </a:ext>
            </a:extLst>
          </p:cNvPr>
          <p:cNvSpPr/>
          <p:nvPr/>
        </p:nvSpPr>
        <p:spPr>
          <a:xfrm>
            <a:off x="6209842" y="3150205"/>
            <a:ext cx="794779" cy="281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5A95493-D48F-9FDA-C180-5E8F34B17652}"/>
              </a:ext>
            </a:extLst>
          </p:cNvPr>
          <p:cNvSpPr/>
          <p:nvPr/>
        </p:nvSpPr>
        <p:spPr>
          <a:xfrm>
            <a:off x="1313054" y="5022860"/>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1B35C8A-0A1A-E93B-A37F-EDDDAAE82F20}"/>
              </a:ext>
            </a:extLst>
          </p:cNvPr>
          <p:cNvSpPr/>
          <p:nvPr/>
        </p:nvSpPr>
        <p:spPr>
          <a:xfrm>
            <a:off x="2025435" y="5186756"/>
            <a:ext cx="875861" cy="80090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32F4F8C3-8B77-F0C3-16BD-D3BCACB23028}"/>
              </a:ext>
            </a:extLst>
          </p:cNvPr>
          <p:cNvSpPr/>
          <p:nvPr/>
        </p:nvSpPr>
        <p:spPr>
          <a:xfrm>
            <a:off x="2784992" y="5404992"/>
            <a:ext cx="723014" cy="512525"/>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7CC94EEB-E5D6-878D-5AAF-26787DF47782}"/>
              </a:ext>
            </a:extLst>
          </p:cNvPr>
          <p:cNvSpPr txBox="1"/>
          <p:nvPr/>
        </p:nvSpPr>
        <p:spPr>
          <a:xfrm>
            <a:off x="3383960" y="5233265"/>
            <a:ext cx="700873" cy="707886"/>
          </a:xfrm>
          <a:prstGeom prst="rect">
            <a:avLst/>
          </a:prstGeom>
          <a:noFill/>
        </p:spPr>
        <p:txBody>
          <a:bodyPr wrap="square" rtlCol="0">
            <a:spAutoFit/>
          </a:bodyPr>
          <a:lstStyle/>
          <a:p>
            <a:r>
              <a:rPr lang="pt-BR" sz="4000" dirty="0"/>
              <a:t>...</a:t>
            </a:r>
          </a:p>
        </p:txBody>
      </p:sp>
      <p:sp>
        <p:nvSpPr>
          <p:cNvPr id="22" name="Seta: para a Direita 21">
            <a:extLst>
              <a:ext uri="{FF2B5EF4-FFF2-40B4-BE49-F238E27FC236}">
                <a16:creationId xmlns:a16="http://schemas.microsoft.com/office/drawing/2014/main" id="{A140D0D0-E7C4-7344-7750-C88E4F324270}"/>
              </a:ext>
            </a:extLst>
          </p:cNvPr>
          <p:cNvSpPr/>
          <p:nvPr/>
        </p:nvSpPr>
        <p:spPr>
          <a:xfrm>
            <a:off x="632571" y="5469176"/>
            <a:ext cx="648586" cy="236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a:extLst>
              <a:ext uri="{FF2B5EF4-FFF2-40B4-BE49-F238E27FC236}">
                <a16:creationId xmlns:a16="http://schemas.microsoft.com/office/drawing/2014/main" id="{6A708042-0490-C3F6-5898-9A0FB923BF70}"/>
              </a:ext>
            </a:extLst>
          </p:cNvPr>
          <p:cNvSpPr/>
          <p:nvPr/>
        </p:nvSpPr>
        <p:spPr>
          <a:xfrm>
            <a:off x="3844483" y="5404991"/>
            <a:ext cx="723014" cy="512525"/>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1EF9BE0F-D969-5203-5DBB-340D54867C9B}"/>
              </a:ext>
            </a:extLst>
          </p:cNvPr>
          <p:cNvSpPr/>
          <p:nvPr/>
        </p:nvSpPr>
        <p:spPr>
          <a:xfrm>
            <a:off x="4475556" y="5260801"/>
            <a:ext cx="875861" cy="80090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A5FEB2A-D8E6-EC02-6214-DBA60DE41E8D}"/>
              </a:ext>
            </a:extLst>
          </p:cNvPr>
          <p:cNvSpPr/>
          <p:nvPr/>
        </p:nvSpPr>
        <p:spPr>
          <a:xfrm>
            <a:off x="5177531" y="5094135"/>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39AE7E59-3112-7C5C-0373-85B6F7425E59}"/>
              </a:ext>
            </a:extLst>
          </p:cNvPr>
          <p:cNvSpPr/>
          <p:nvPr/>
        </p:nvSpPr>
        <p:spPr>
          <a:xfrm>
            <a:off x="6209842" y="5571971"/>
            <a:ext cx="794779" cy="281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Sinal de Multiplicação 30">
            <a:extLst>
              <a:ext uri="{FF2B5EF4-FFF2-40B4-BE49-F238E27FC236}">
                <a16:creationId xmlns:a16="http://schemas.microsoft.com/office/drawing/2014/main" id="{9D251B91-7075-6485-B022-ACA91C31F5F5}"/>
              </a:ext>
            </a:extLst>
          </p:cNvPr>
          <p:cNvSpPr/>
          <p:nvPr/>
        </p:nvSpPr>
        <p:spPr>
          <a:xfrm>
            <a:off x="7243429" y="2630321"/>
            <a:ext cx="670738" cy="58816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DFC127C5-B89C-5933-6A9F-822C4FC91009}"/>
              </a:ext>
            </a:extLst>
          </p:cNvPr>
          <p:cNvSpPr txBox="1"/>
          <p:nvPr/>
        </p:nvSpPr>
        <p:spPr>
          <a:xfrm>
            <a:off x="7809155" y="2612508"/>
            <a:ext cx="2806995" cy="1200329"/>
          </a:xfrm>
          <a:prstGeom prst="rect">
            <a:avLst/>
          </a:prstGeom>
          <a:noFill/>
        </p:spPr>
        <p:txBody>
          <a:bodyPr wrap="square" rtlCol="0">
            <a:spAutoFit/>
          </a:bodyPr>
          <a:lstStyle/>
          <a:p>
            <a:r>
              <a:rPr lang="pt-BR" dirty="0"/>
              <a:t>Downsamplig, precisão semântica.</a:t>
            </a:r>
          </a:p>
          <a:p>
            <a:endParaRPr lang="pt-BR" dirty="0"/>
          </a:p>
          <a:p>
            <a:r>
              <a:rPr lang="pt-BR" dirty="0"/>
              <a:t>Precisão espacial.</a:t>
            </a:r>
          </a:p>
        </p:txBody>
      </p:sp>
      <p:sp>
        <p:nvSpPr>
          <p:cNvPr id="35" name="Sinal de Multiplicação 34">
            <a:extLst>
              <a:ext uri="{FF2B5EF4-FFF2-40B4-BE49-F238E27FC236}">
                <a16:creationId xmlns:a16="http://schemas.microsoft.com/office/drawing/2014/main" id="{697375D4-395F-2549-80DE-2DCE45CA597E}"/>
              </a:ext>
            </a:extLst>
          </p:cNvPr>
          <p:cNvSpPr/>
          <p:nvPr/>
        </p:nvSpPr>
        <p:spPr>
          <a:xfrm>
            <a:off x="7243429" y="5045852"/>
            <a:ext cx="670738" cy="58816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1D585B7A-F595-AF3B-E53C-706129AF88DB}"/>
              </a:ext>
            </a:extLst>
          </p:cNvPr>
          <p:cNvSpPr txBox="1"/>
          <p:nvPr/>
        </p:nvSpPr>
        <p:spPr>
          <a:xfrm>
            <a:off x="7847337" y="5143034"/>
            <a:ext cx="2806995" cy="1477328"/>
          </a:xfrm>
          <a:prstGeom prst="rect">
            <a:avLst/>
          </a:prstGeom>
          <a:noFill/>
        </p:spPr>
        <p:txBody>
          <a:bodyPr wrap="square" rtlCol="0">
            <a:spAutoFit/>
          </a:bodyPr>
          <a:lstStyle/>
          <a:p>
            <a:r>
              <a:rPr lang="pt-BR" dirty="0"/>
              <a:t>Precisão espacial.</a:t>
            </a:r>
          </a:p>
          <a:p>
            <a:endParaRPr lang="pt-BR" dirty="0"/>
          </a:p>
          <a:p>
            <a:r>
              <a:rPr lang="pt-BR" dirty="0"/>
              <a:t>Downsamplig, precisão semântica.</a:t>
            </a:r>
          </a:p>
          <a:p>
            <a:endParaRPr lang="pt-BR" dirty="0"/>
          </a:p>
        </p:txBody>
      </p:sp>
      <p:sp>
        <p:nvSpPr>
          <p:cNvPr id="37" name="Meio-quadro 36">
            <a:extLst>
              <a:ext uri="{FF2B5EF4-FFF2-40B4-BE49-F238E27FC236}">
                <a16:creationId xmlns:a16="http://schemas.microsoft.com/office/drawing/2014/main" id="{2931471C-7357-D7FF-8DB9-D740EF1FDD69}"/>
              </a:ext>
            </a:extLst>
          </p:cNvPr>
          <p:cNvSpPr/>
          <p:nvPr/>
        </p:nvSpPr>
        <p:spPr>
          <a:xfrm rot="12974583">
            <a:off x="7256670" y="5744571"/>
            <a:ext cx="498587" cy="217441"/>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8" name="Meio-quadro 37">
            <a:extLst>
              <a:ext uri="{FF2B5EF4-FFF2-40B4-BE49-F238E27FC236}">
                <a16:creationId xmlns:a16="http://schemas.microsoft.com/office/drawing/2014/main" id="{C4225132-38AA-6D26-CF8E-1AB18C0C3EB0}"/>
              </a:ext>
            </a:extLst>
          </p:cNvPr>
          <p:cNvSpPr/>
          <p:nvPr/>
        </p:nvSpPr>
        <p:spPr>
          <a:xfrm rot="12974583">
            <a:off x="7256669" y="3406942"/>
            <a:ext cx="498587" cy="217441"/>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6682845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8877</TotalTime>
  <Words>1749</Words>
  <Application>Microsoft Office PowerPoint</Application>
  <PresentationFormat>Widescreen</PresentationFormat>
  <Paragraphs>208</Paragraphs>
  <Slides>39</Slides>
  <Notes>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39</vt:i4>
      </vt:variant>
    </vt:vector>
  </HeadingPairs>
  <TitlesOfParts>
    <vt:vector size="43" baseType="lpstr">
      <vt:lpstr>Arial</vt:lpstr>
      <vt:lpstr>Calibri</vt:lpstr>
      <vt:lpstr>Calibri Light</vt:lpstr>
      <vt:lpstr>Tema do Office</vt:lpstr>
      <vt:lpstr>TP558 - Tópicos avançados em Machine Learning: miRNET </vt:lpstr>
      <vt:lpstr>Introdução</vt:lpstr>
      <vt:lpstr>Introdução</vt:lpstr>
      <vt:lpstr>Introdução</vt:lpstr>
      <vt:lpstr>Fundamentação teórica</vt:lpstr>
      <vt:lpstr>Fundamentação teórica</vt:lpstr>
      <vt:lpstr>Fundamentação teórica</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Vantagens e desvantagens - Vantagens</vt:lpstr>
      <vt:lpstr>Vantagens e desvantagens - Desvantagens</vt:lpstr>
      <vt:lpstr>Exemplo(s) de aplicação</vt:lpstr>
      <vt:lpstr>Exemplo(s) de aplicação</vt:lpstr>
      <vt:lpstr>Quizz</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Hyago Silva</cp:lastModifiedBy>
  <cp:revision>1740</cp:revision>
  <dcterms:created xsi:type="dcterms:W3CDTF">2020-01-20T13:50:05Z</dcterms:created>
  <dcterms:modified xsi:type="dcterms:W3CDTF">2024-05-08T03:41:17Z</dcterms:modified>
</cp:coreProperties>
</file>